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0000"/>
    <a:srgbClr val="E60000"/>
    <a:srgbClr val="EE004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98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65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023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79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3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17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07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94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24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57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D8EA6-1F49-4D25-A4BD-79FCDF22B485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145B0-B92A-44F8-8D4D-745B1134E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3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4379"/>
            <a:ext cx="6267450" cy="3467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31476"/>
            <a:ext cx="6897813" cy="345288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450" y="0"/>
            <a:ext cx="5721916" cy="1844565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7394930" y="2061762"/>
            <a:ext cx="3999901" cy="1860331"/>
          </a:xfrm>
          <a:prstGeom prst="roundRect">
            <a:avLst/>
          </a:prstGeom>
          <a:ln w="38100">
            <a:solidFill>
              <a:srgbClr val="E6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smtClean="0"/>
              <a:t>Y7 </a:t>
            </a:r>
            <a:r>
              <a:rPr lang="en-GB" sz="2400" b="1" dirty="0" smtClean="0"/>
              <a:t>Atoms, Elements and </a:t>
            </a:r>
            <a:r>
              <a:rPr lang="en-GB" sz="2400" b="1" smtClean="0"/>
              <a:t>Compounds </a:t>
            </a:r>
            <a:br>
              <a:rPr lang="en-GB" sz="2400" b="1" smtClean="0"/>
            </a:br>
            <a:r>
              <a:rPr lang="en-GB" sz="2400" b="1" smtClean="0"/>
              <a:t>Knowledge </a:t>
            </a:r>
            <a:r>
              <a:rPr lang="en-GB" sz="2400" b="1" dirty="0" smtClean="0"/>
              <a:t>Organiser</a:t>
            </a:r>
            <a:endParaRPr lang="en-GB" sz="2400" b="1" dirty="0"/>
          </a:p>
        </p:txBody>
      </p:sp>
      <p:pic>
        <p:nvPicPr>
          <p:cNvPr id="6" name="Picture 5" descr="See the source 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961" y="4139290"/>
            <a:ext cx="2292393" cy="2308133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</p:pic>
    </p:spTree>
    <p:extLst>
      <p:ext uri="{BB962C8B-B14F-4D97-AF65-F5344CB8AC3E}">
        <p14:creationId xmlns:p14="http://schemas.microsoft.com/office/powerpoint/2010/main" val="330374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10183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3574" y="1"/>
            <a:ext cx="5663365" cy="330506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976710"/>
              </p:ext>
            </p:extLst>
          </p:nvPr>
        </p:nvGraphicFramePr>
        <p:xfrm>
          <a:off x="6487439" y="3305061"/>
          <a:ext cx="5475634" cy="344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6913">
                  <a:extLst>
                    <a:ext uri="{9D8B030D-6E8A-4147-A177-3AD203B41FA5}">
                      <a16:colId xmlns:a16="http://schemas.microsoft.com/office/drawing/2014/main" val="3346761440"/>
                    </a:ext>
                  </a:extLst>
                </a:gridCol>
                <a:gridCol w="4548721">
                  <a:extLst>
                    <a:ext uri="{9D8B030D-6E8A-4147-A177-3AD203B41FA5}">
                      <a16:colId xmlns:a16="http://schemas.microsoft.com/office/drawing/2014/main" val="896741955"/>
                    </a:ext>
                  </a:extLst>
                </a:gridCol>
              </a:tblGrid>
              <a:tr h="261988">
                <a:tc gridSpan="2">
                  <a:txBody>
                    <a:bodyPr/>
                    <a:lstStyle/>
                    <a:p>
                      <a:r>
                        <a:rPr lang="en-GB" sz="9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Keywords</a:t>
                      </a:r>
                      <a:endParaRPr lang="en-GB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767092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1. Atom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entury Gothic" panose="020B0502020202020204" pitchFamily="34" charset="0"/>
                        </a:rPr>
                        <a:t>The smallest</a:t>
                      </a:r>
                      <a:r>
                        <a:rPr lang="en-GB" sz="900" baseline="0" dirty="0">
                          <a:latin typeface="Century Gothic" panose="020B0502020202020204" pitchFamily="34" charset="0"/>
                        </a:rPr>
                        <a:t> possible piece of an element. Has a radius of 0.1nm (or 1x10</a:t>
                      </a:r>
                      <a:r>
                        <a:rPr lang="en-GB" sz="900" baseline="30000" dirty="0">
                          <a:latin typeface="Century Gothic" panose="020B0502020202020204" pitchFamily="34" charset="0"/>
                        </a:rPr>
                        <a:t>-10</a:t>
                      </a:r>
                      <a:r>
                        <a:rPr lang="en-GB" sz="900" baseline="0" dirty="0">
                          <a:latin typeface="Century Gothic" panose="020B0502020202020204" pitchFamily="34" charset="0"/>
                        </a:rPr>
                        <a:t>m)</a:t>
                      </a:r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31471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2.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entury Gothic" panose="020B0502020202020204" pitchFamily="34" charset="0"/>
                        </a:rPr>
                        <a:t>A substance in which all the</a:t>
                      </a:r>
                      <a:r>
                        <a:rPr lang="en-GB" sz="900" baseline="0" dirty="0">
                          <a:latin typeface="Century Gothic" panose="020B0502020202020204" pitchFamily="34" charset="0"/>
                        </a:rPr>
                        <a:t> atoms have the same atomic number</a:t>
                      </a:r>
                      <a:endParaRPr lang="en-GB" sz="9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131523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3. Isotope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Atoms with the same number of protons but different numbers of neutrons</a:t>
                      </a:r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757756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4. Molecule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entury Gothic" panose="020B0502020202020204" pitchFamily="34" charset="0"/>
                        </a:rPr>
                        <a:t>Two</a:t>
                      </a:r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 or more atoms bonded together</a:t>
                      </a:r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276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5.</a:t>
                      </a:r>
                      <a:r>
                        <a:rPr lang="en-GB" sz="900" b="1" baseline="0" dirty="0">
                          <a:latin typeface="Century Gothic" panose="020B0502020202020204" pitchFamily="34" charset="0"/>
                        </a:rPr>
                        <a:t> Compound</a:t>
                      </a:r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Century Gothic" panose="020B0502020202020204" pitchFamily="34" charset="0"/>
                        </a:rPr>
                        <a:t>Two</a:t>
                      </a:r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 or more </a:t>
                      </a:r>
                      <a:r>
                        <a:rPr lang="en-GB" sz="900" b="0" u="sng" baseline="0" dirty="0">
                          <a:latin typeface="Century Gothic" panose="020B0502020202020204" pitchFamily="34" charset="0"/>
                        </a:rPr>
                        <a:t>different</a:t>
                      </a:r>
                      <a:r>
                        <a:rPr lang="en-GB" sz="900" b="0" u="none" baseline="0" dirty="0">
                          <a:latin typeface="Century Gothic" panose="020B0502020202020204" pitchFamily="34" charset="0"/>
                        </a:rPr>
                        <a:t> atoms</a:t>
                      </a:r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 bonded together</a:t>
                      </a:r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696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6. Mixture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entury Gothic" panose="020B0502020202020204" pitchFamily="34" charset="0"/>
                        </a:rPr>
                        <a:t>At least two different elements or compounds</a:t>
                      </a:r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 together. Can be separated easily</a:t>
                      </a:r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7. Nucleus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entury Gothic" panose="020B0502020202020204" pitchFamily="34" charset="0"/>
                        </a:rPr>
                        <a:t>The centre of an</a:t>
                      </a:r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 atom. Contains protons and neutrons</a:t>
                      </a:r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743374"/>
                  </a:ext>
                </a:extLst>
              </a:tr>
              <a:tr h="261988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8. Proton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entury Gothic" panose="020B0502020202020204" pitchFamily="34" charset="0"/>
                        </a:rPr>
                        <a:t>A positively</a:t>
                      </a:r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 charged particle found in the nucleus</a:t>
                      </a:r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775915"/>
                  </a:ext>
                </a:extLst>
              </a:tr>
              <a:tr h="411696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9. Neutron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 neutral particle found in the nucleus. </a:t>
                      </a:r>
                    </a:p>
                    <a:p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Has no charge</a:t>
                      </a:r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48486"/>
                  </a:ext>
                </a:extLst>
              </a:tr>
              <a:tr h="411696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10. 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entury Gothic" panose="020B0502020202020204" pitchFamily="34" charset="0"/>
                        </a:rPr>
                        <a:t>A negatively</a:t>
                      </a:r>
                      <a:r>
                        <a:rPr lang="en-GB" sz="900" b="0" baseline="0" dirty="0">
                          <a:latin typeface="Century Gothic" panose="020B0502020202020204" pitchFamily="34" charset="0"/>
                        </a:rPr>
                        <a:t> charged particle found in energy levels (shells) around the nucleus</a:t>
                      </a:r>
                      <a:endParaRPr lang="en-GB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481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74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147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>Nviron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Ashton</dc:creator>
  <cp:lastModifiedBy>Gash,David</cp:lastModifiedBy>
  <cp:revision>6</cp:revision>
  <dcterms:created xsi:type="dcterms:W3CDTF">2018-12-03T09:55:14Z</dcterms:created>
  <dcterms:modified xsi:type="dcterms:W3CDTF">2019-06-27T21:33:09Z</dcterms:modified>
</cp:coreProperties>
</file>