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73" d="100"/>
          <a:sy n="73" d="100"/>
        </p:scale>
        <p:origin x="10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C466E-7E2B-4279-AD60-FA45F051A684}" type="datetimeFigureOut">
              <a:rPr lang="en-GB" smtClean="0"/>
              <a:t>27/06/2019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2E063-9AC5-4647-8852-A97D95F2A3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7569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C466E-7E2B-4279-AD60-FA45F051A684}" type="datetimeFigureOut">
              <a:rPr lang="en-GB" smtClean="0"/>
              <a:t>27/06/2019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2E063-9AC5-4647-8852-A97D95F2A3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0126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C466E-7E2B-4279-AD60-FA45F051A684}" type="datetimeFigureOut">
              <a:rPr lang="en-GB" smtClean="0"/>
              <a:t>27/06/2019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2E063-9AC5-4647-8852-A97D95F2A3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1830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C466E-7E2B-4279-AD60-FA45F051A684}" type="datetimeFigureOut">
              <a:rPr lang="en-GB" smtClean="0"/>
              <a:t>27/06/2019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2E063-9AC5-4647-8852-A97D95F2A3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2287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C466E-7E2B-4279-AD60-FA45F051A684}" type="datetimeFigureOut">
              <a:rPr lang="en-GB" smtClean="0"/>
              <a:t>27/06/2019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2E063-9AC5-4647-8852-A97D95F2A3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8804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C466E-7E2B-4279-AD60-FA45F051A684}" type="datetimeFigureOut">
              <a:rPr lang="en-GB" smtClean="0"/>
              <a:t>27/06/2019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2E063-9AC5-4647-8852-A97D95F2A3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8946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C466E-7E2B-4279-AD60-FA45F051A684}" type="datetimeFigureOut">
              <a:rPr lang="en-GB" smtClean="0"/>
              <a:t>27/06/2019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2E063-9AC5-4647-8852-A97D95F2A3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5361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C466E-7E2B-4279-AD60-FA45F051A684}" type="datetimeFigureOut">
              <a:rPr lang="en-GB" smtClean="0"/>
              <a:t>27/06/2019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2E063-9AC5-4647-8852-A97D95F2A3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6812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C466E-7E2B-4279-AD60-FA45F051A684}" type="datetimeFigureOut">
              <a:rPr lang="en-GB" smtClean="0"/>
              <a:t>27/06/2019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2E063-9AC5-4647-8852-A97D95F2A3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6022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C466E-7E2B-4279-AD60-FA45F051A684}" type="datetimeFigureOut">
              <a:rPr lang="en-GB" smtClean="0"/>
              <a:t>27/06/2019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2E063-9AC5-4647-8852-A97D95F2A3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3106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C466E-7E2B-4279-AD60-FA45F051A684}" type="datetimeFigureOut">
              <a:rPr lang="en-GB" smtClean="0"/>
              <a:t>27/06/2019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2E063-9AC5-4647-8852-A97D95F2A3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1792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DC466E-7E2B-4279-AD60-FA45F051A684}" type="datetimeFigureOut">
              <a:rPr lang="en-GB" smtClean="0"/>
              <a:t>27/06/2019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62E063-9AC5-4647-8852-A97D95F2A3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1961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Image result for distance time graph">
            <a:extLst>
              <a:ext uri="{FF2B5EF4-FFF2-40B4-BE49-F238E27FC236}">
                <a16:creationId xmlns:a16="http://schemas.microsoft.com/office/drawing/2014/main" id="{5D37EBBF-AD37-404B-8BAB-7E346857B3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7521" y="3429000"/>
            <a:ext cx="4156590" cy="2933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20BDFAB-9D4B-4052-9998-68AAF7240037}"/>
              </a:ext>
            </a:extLst>
          </p:cNvPr>
          <p:cNvSpPr txBox="1"/>
          <p:nvPr/>
        </p:nvSpPr>
        <p:spPr>
          <a:xfrm>
            <a:off x="157969" y="154627"/>
            <a:ext cx="51142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0000"/>
                </a:solidFill>
                <a:latin typeface="Berlin Sans FB Demi" panose="020E0802020502020306" pitchFamily="34" charset="0"/>
              </a:rPr>
              <a:t>Year 8 Motion Knowledge Organiser</a:t>
            </a:r>
            <a:endParaRPr lang="en-GB" sz="2400" dirty="0">
              <a:solidFill>
                <a:srgbClr val="FF0000"/>
              </a:solidFill>
              <a:latin typeface="Berlin Sans FB Demi" panose="020E0802020502020306" pitchFamily="34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A533CF0-42A1-4CE1-B5E1-E4113DB2A5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8781068"/>
              </p:ext>
            </p:extLst>
          </p:nvPr>
        </p:nvGraphicFramePr>
        <p:xfrm>
          <a:off x="5417314" y="160642"/>
          <a:ext cx="4156590" cy="313474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88551">
                  <a:extLst>
                    <a:ext uri="{9D8B030D-6E8A-4147-A177-3AD203B41FA5}">
                      <a16:colId xmlns:a16="http://schemas.microsoft.com/office/drawing/2014/main" val="148723141"/>
                    </a:ext>
                  </a:extLst>
                </a:gridCol>
                <a:gridCol w="1462918">
                  <a:extLst>
                    <a:ext uri="{9D8B030D-6E8A-4147-A177-3AD203B41FA5}">
                      <a16:colId xmlns:a16="http://schemas.microsoft.com/office/drawing/2014/main" val="1678560854"/>
                    </a:ext>
                  </a:extLst>
                </a:gridCol>
                <a:gridCol w="1305121">
                  <a:extLst>
                    <a:ext uri="{9D8B030D-6E8A-4147-A177-3AD203B41FA5}">
                      <a16:colId xmlns:a16="http://schemas.microsoft.com/office/drawing/2014/main" val="1328883037"/>
                    </a:ext>
                  </a:extLst>
                </a:gridCol>
              </a:tblGrid>
              <a:tr h="256690">
                <a:tc gridSpan="2">
                  <a:txBody>
                    <a:bodyPr/>
                    <a:lstStyle/>
                    <a:p>
                      <a:r>
                        <a:rPr lang="en-GB" sz="100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4. D/T graph keywords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876737"/>
                  </a:ext>
                </a:extLst>
              </a:tr>
              <a:tr h="546250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Keyword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Meaning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Position on distance time graph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8592588"/>
                  </a:ext>
                </a:extLst>
              </a:tr>
              <a:tr h="358398">
                <a:tc>
                  <a:txBody>
                    <a:bodyPr/>
                    <a:lstStyle/>
                    <a:p>
                      <a:r>
                        <a:rPr lang="en-GB" sz="1000" dirty="0">
                          <a:latin typeface="Century Gothic" panose="020B0502020202020204" pitchFamily="34" charset="0"/>
                        </a:rPr>
                        <a:t>Accelerate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latin typeface="Century Gothic" panose="020B0502020202020204" pitchFamily="34" charset="0"/>
                        </a:rPr>
                        <a:t>Speeding 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3831325"/>
                  </a:ext>
                </a:extLst>
              </a:tr>
              <a:tr h="358398">
                <a:tc>
                  <a:txBody>
                    <a:bodyPr/>
                    <a:lstStyle/>
                    <a:p>
                      <a:r>
                        <a:rPr lang="en-GB" sz="1000" dirty="0">
                          <a:latin typeface="Century Gothic" panose="020B0502020202020204" pitchFamily="34" charset="0"/>
                        </a:rPr>
                        <a:t>Decelerate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latin typeface="Century Gothic" panose="020B0502020202020204" pitchFamily="34" charset="0"/>
                        </a:rPr>
                        <a:t>Slowing down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1066522"/>
                  </a:ext>
                </a:extLst>
              </a:tr>
              <a:tr h="524151">
                <a:tc>
                  <a:txBody>
                    <a:bodyPr/>
                    <a:lstStyle/>
                    <a:p>
                      <a:r>
                        <a:rPr lang="en-GB" sz="1000" dirty="0">
                          <a:latin typeface="Century Gothic" panose="020B0502020202020204" pitchFamily="34" charset="0"/>
                        </a:rPr>
                        <a:t>Constant speed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latin typeface="Century Gothic" panose="020B0502020202020204" pitchFamily="34" charset="0"/>
                        </a:rPr>
                        <a:t>Staying the same speed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4636093"/>
                  </a:ext>
                </a:extLst>
              </a:tr>
              <a:tr h="358398">
                <a:tc>
                  <a:txBody>
                    <a:bodyPr/>
                    <a:lstStyle/>
                    <a:p>
                      <a:r>
                        <a:rPr lang="en-GB" sz="1000" dirty="0">
                          <a:latin typeface="Century Gothic" panose="020B0502020202020204" pitchFamily="34" charset="0"/>
                        </a:rPr>
                        <a:t>Stationary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latin typeface="Century Gothic" panose="020B0502020202020204" pitchFamily="34" charset="0"/>
                        </a:rPr>
                        <a:t>Not moving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6680500"/>
                  </a:ext>
                </a:extLst>
              </a:tr>
              <a:tr h="730067">
                <a:tc>
                  <a:txBody>
                    <a:bodyPr/>
                    <a:lstStyle/>
                    <a:p>
                      <a:r>
                        <a:rPr lang="en-GB" sz="1000" dirty="0">
                          <a:latin typeface="Century Gothic" panose="020B0502020202020204" pitchFamily="34" charset="0"/>
                        </a:rPr>
                        <a:t>Speed</a:t>
                      </a:r>
                      <a:r>
                        <a:rPr lang="en-GB" sz="1000" baseline="0" dirty="0">
                          <a:latin typeface="Century Gothic" panose="020B0502020202020204" pitchFamily="34" charset="0"/>
                        </a:rPr>
                        <a:t> </a:t>
                      </a:r>
                      <a:endParaRPr lang="en-GB" sz="10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latin typeface="Century Gothic" panose="020B0502020202020204" pitchFamily="34" charset="0"/>
                        </a:rPr>
                        <a:t>Distance</a:t>
                      </a:r>
                      <a:r>
                        <a:rPr lang="en-GB" sz="1000" baseline="0" dirty="0">
                          <a:latin typeface="Century Gothic" panose="020B0502020202020204" pitchFamily="34" charset="0"/>
                        </a:rPr>
                        <a:t> covered in a certain time</a:t>
                      </a:r>
                      <a:endParaRPr lang="en-GB" sz="10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latin typeface="Century Gothic" panose="020B0502020202020204" pitchFamily="34" charset="0"/>
                        </a:rPr>
                        <a:t>The steepness of the line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315049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788F0B9B-F874-4B44-B4F8-A0F5895B67BE}"/>
              </a:ext>
            </a:extLst>
          </p:cNvPr>
          <p:cNvSpPr txBox="1"/>
          <p:nvPr/>
        </p:nvSpPr>
        <p:spPr>
          <a:xfrm>
            <a:off x="6497405" y="4707045"/>
            <a:ext cx="493559" cy="4308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100" dirty="0"/>
              <a:t>3</a:t>
            </a:r>
          </a:p>
          <a:p>
            <a:endParaRPr lang="en-GB" sz="11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7271200-228C-43EB-9A37-A7B91FE804F3}"/>
              </a:ext>
            </a:extLst>
          </p:cNvPr>
          <p:cNvSpPr txBox="1"/>
          <p:nvPr/>
        </p:nvSpPr>
        <p:spPr>
          <a:xfrm>
            <a:off x="6770822" y="4096376"/>
            <a:ext cx="496388" cy="4308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100" dirty="0"/>
              <a:t>3</a:t>
            </a:r>
          </a:p>
          <a:p>
            <a:endParaRPr lang="en-GB" sz="11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94DBC25-3118-43AE-8153-EFF78FBD166B}"/>
              </a:ext>
            </a:extLst>
          </p:cNvPr>
          <p:cNvSpPr txBox="1"/>
          <p:nvPr/>
        </p:nvSpPr>
        <p:spPr>
          <a:xfrm>
            <a:off x="7079449" y="4660879"/>
            <a:ext cx="695003" cy="2616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100" dirty="0"/>
              <a:t>4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A3FBBF5-04DE-4640-A7DC-EC78E56A3137}"/>
              </a:ext>
            </a:extLst>
          </p:cNvPr>
          <p:cNvSpPr txBox="1"/>
          <p:nvPr/>
        </p:nvSpPr>
        <p:spPr>
          <a:xfrm>
            <a:off x="8459903" y="4031424"/>
            <a:ext cx="506170" cy="2616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100" dirty="0"/>
              <a:t>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F437C7E-3DF3-4AB4-8197-8F0C36591538}"/>
              </a:ext>
            </a:extLst>
          </p:cNvPr>
          <p:cNvSpPr txBox="1"/>
          <p:nvPr/>
        </p:nvSpPr>
        <p:spPr>
          <a:xfrm>
            <a:off x="5991235" y="3900619"/>
            <a:ext cx="506170" cy="2616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100" dirty="0"/>
              <a:t>2</a:t>
            </a: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CE6271B1-8542-4D49-B5C1-84B3AA2E7B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6490680"/>
              </p:ext>
            </p:extLst>
          </p:nvPr>
        </p:nvGraphicFramePr>
        <p:xfrm>
          <a:off x="143514" y="605710"/>
          <a:ext cx="5114260" cy="13636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59984">
                  <a:extLst>
                    <a:ext uri="{9D8B030D-6E8A-4147-A177-3AD203B41FA5}">
                      <a16:colId xmlns:a16="http://schemas.microsoft.com/office/drawing/2014/main" val="808576426"/>
                    </a:ext>
                  </a:extLst>
                </a:gridCol>
                <a:gridCol w="3854276">
                  <a:extLst>
                    <a:ext uri="{9D8B030D-6E8A-4147-A177-3AD203B41FA5}">
                      <a16:colId xmlns:a16="http://schemas.microsoft.com/office/drawing/2014/main" val="1553816198"/>
                    </a:ext>
                  </a:extLst>
                </a:gridCol>
              </a:tblGrid>
              <a:tr h="340919">
                <a:tc gridSpan="2">
                  <a:txBody>
                    <a:bodyPr/>
                    <a:lstStyle/>
                    <a:p>
                      <a:r>
                        <a:rPr lang="en-GB" sz="100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1. Keywords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0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9219151"/>
                  </a:ext>
                </a:extLst>
              </a:tr>
              <a:tr h="340919">
                <a:tc>
                  <a:txBody>
                    <a:bodyPr/>
                    <a:lstStyle/>
                    <a:p>
                      <a:r>
                        <a:rPr lang="en-GB" sz="1000" dirty="0">
                          <a:latin typeface="Century Gothic" panose="020B0502020202020204" pitchFamily="34" charset="0"/>
                        </a:rPr>
                        <a:t>Speed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latin typeface="Century Gothic" panose="020B0502020202020204" pitchFamily="34" charset="0"/>
                        </a:rPr>
                        <a:t>Distance ÷ time. Scalar quantity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9495214"/>
                  </a:ext>
                </a:extLst>
              </a:tr>
              <a:tr h="340919">
                <a:tc>
                  <a:txBody>
                    <a:bodyPr/>
                    <a:lstStyle/>
                    <a:p>
                      <a:r>
                        <a:rPr lang="en-GB" sz="1000" dirty="0">
                          <a:latin typeface="Century Gothic" panose="020B0502020202020204" pitchFamily="34" charset="0"/>
                        </a:rPr>
                        <a:t>Velocity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latin typeface="Century Gothic" panose="020B0502020202020204" pitchFamily="34" charset="0"/>
                        </a:rPr>
                        <a:t>Distance (in a certain direction) ÷ time. Vector quantity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9744435"/>
                  </a:ext>
                </a:extLst>
              </a:tr>
              <a:tr h="340919">
                <a:tc>
                  <a:txBody>
                    <a:bodyPr/>
                    <a:lstStyle/>
                    <a:p>
                      <a:r>
                        <a:rPr lang="en-GB" sz="1000" dirty="0">
                          <a:latin typeface="Century Gothic" panose="020B0502020202020204" pitchFamily="34" charset="0"/>
                        </a:rPr>
                        <a:t>Distance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latin typeface="Century Gothic" panose="020B0502020202020204" pitchFamily="34" charset="0"/>
                        </a:rPr>
                        <a:t>How far and object moves. Scalar quantity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6221299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499DB8B0-8639-46DE-A192-5556A47CCB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5870602"/>
              </p:ext>
            </p:extLst>
          </p:nvPr>
        </p:nvGraphicFramePr>
        <p:xfrm>
          <a:off x="143514" y="2210921"/>
          <a:ext cx="5114260" cy="15789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57130">
                  <a:extLst>
                    <a:ext uri="{9D8B030D-6E8A-4147-A177-3AD203B41FA5}">
                      <a16:colId xmlns:a16="http://schemas.microsoft.com/office/drawing/2014/main" val="2954505387"/>
                    </a:ext>
                  </a:extLst>
                </a:gridCol>
                <a:gridCol w="2557130">
                  <a:extLst>
                    <a:ext uri="{9D8B030D-6E8A-4147-A177-3AD203B41FA5}">
                      <a16:colId xmlns:a16="http://schemas.microsoft.com/office/drawing/2014/main" val="899494970"/>
                    </a:ext>
                  </a:extLst>
                </a:gridCol>
              </a:tblGrid>
              <a:tr h="315794">
                <a:tc gridSpan="2">
                  <a:txBody>
                    <a:bodyPr/>
                    <a:lstStyle/>
                    <a:p>
                      <a:r>
                        <a:rPr lang="en-GB" sz="100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2. Typical speeds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1147294"/>
                  </a:ext>
                </a:extLst>
              </a:tr>
              <a:tr h="315794">
                <a:tc>
                  <a:txBody>
                    <a:bodyPr/>
                    <a:lstStyle/>
                    <a:p>
                      <a:r>
                        <a:rPr lang="en-GB" sz="1000" dirty="0">
                          <a:latin typeface="Century Gothic" panose="020B0502020202020204" pitchFamily="34" charset="0"/>
                        </a:rPr>
                        <a:t>Walking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latin typeface="Century Gothic" panose="020B0502020202020204" pitchFamily="34" charset="0"/>
                        </a:rPr>
                        <a:t>1.5 m/s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340697"/>
                  </a:ext>
                </a:extLst>
              </a:tr>
              <a:tr h="315794">
                <a:tc>
                  <a:txBody>
                    <a:bodyPr/>
                    <a:lstStyle/>
                    <a:p>
                      <a:r>
                        <a:rPr lang="en-GB" sz="1000" dirty="0">
                          <a:latin typeface="Century Gothic" panose="020B0502020202020204" pitchFamily="34" charset="0"/>
                        </a:rPr>
                        <a:t>Running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latin typeface="Century Gothic" panose="020B0502020202020204" pitchFamily="34" charset="0"/>
                        </a:rPr>
                        <a:t>3 m/s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1492560"/>
                  </a:ext>
                </a:extLst>
              </a:tr>
              <a:tr h="315794">
                <a:tc>
                  <a:txBody>
                    <a:bodyPr/>
                    <a:lstStyle/>
                    <a:p>
                      <a:r>
                        <a:rPr lang="en-GB" sz="1000" dirty="0">
                          <a:latin typeface="Century Gothic" panose="020B0502020202020204" pitchFamily="34" charset="0"/>
                        </a:rPr>
                        <a:t>Cycling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latin typeface="Century Gothic" panose="020B0502020202020204" pitchFamily="34" charset="0"/>
                        </a:rPr>
                        <a:t>6 m/s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6204070"/>
                  </a:ext>
                </a:extLst>
              </a:tr>
              <a:tr h="315794">
                <a:tc>
                  <a:txBody>
                    <a:bodyPr/>
                    <a:lstStyle/>
                    <a:p>
                      <a:r>
                        <a:rPr lang="en-GB" sz="1000" dirty="0">
                          <a:latin typeface="Century Gothic" panose="020B0502020202020204" pitchFamily="34" charset="0"/>
                        </a:rPr>
                        <a:t>Sound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latin typeface="Century Gothic" panose="020B0502020202020204" pitchFamily="34" charset="0"/>
                        </a:rPr>
                        <a:t>330 m/s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9312421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8C0E72D8-0716-415B-80DD-1E50227B05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3055907"/>
              </p:ext>
            </p:extLst>
          </p:nvPr>
        </p:nvGraphicFramePr>
        <p:xfrm>
          <a:off x="143514" y="4031425"/>
          <a:ext cx="5114259" cy="239870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82625">
                  <a:extLst>
                    <a:ext uri="{9D8B030D-6E8A-4147-A177-3AD203B41FA5}">
                      <a16:colId xmlns:a16="http://schemas.microsoft.com/office/drawing/2014/main" val="2741256572"/>
                    </a:ext>
                  </a:extLst>
                </a:gridCol>
                <a:gridCol w="1554847">
                  <a:extLst>
                    <a:ext uri="{9D8B030D-6E8A-4147-A177-3AD203B41FA5}">
                      <a16:colId xmlns:a16="http://schemas.microsoft.com/office/drawing/2014/main" val="3167666305"/>
                    </a:ext>
                  </a:extLst>
                </a:gridCol>
                <a:gridCol w="2176787">
                  <a:extLst>
                    <a:ext uri="{9D8B030D-6E8A-4147-A177-3AD203B41FA5}">
                      <a16:colId xmlns:a16="http://schemas.microsoft.com/office/drawing/2014/main" val="3057873050"/>
                    </a:ext>
                  </a:extLst>
                </a:gridCol>
              </a:tblGrid>
              <a:tr h="380798">
                <a:tc gridSpan="3">
                  <a:txBody>
                    <a:bodyPr/>
                    <a:lstStyle/>
                    <a:p>
                      <a:r>
                        <a:rPr lang="en-GB" sz="100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3. Calculating speed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6499282"/>
                  </a:ext>
                </a:extLst>
              </a:tr>
              <a:tr h="380798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latin typeface="Century Gothic" panose="020B0502020202020204" pitchFamily="34" charset="0"/>
                        </a:rPr>
                        <a:t>Symbol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latin typeface="Century Gothic" panose="020B0502020202020204" pitchFamily="34" charset="0"/>
                        </a:rPr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latin typeface="Century Gothic" panose="020B0502020202020204" pitchFamily="34" charset="0"/>
                        </a:rPr>
                        <a:t>Calculated by..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2474428"/>
                  </a:ext>
                </a:extLst>
              </a:tr>
              <a:tr h="380798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 smtClean="0">
                          <a:latin typeface="Century Gothic" panose="020B0502020202020204" pitchFamily="34" charset="0"/>
                        </a:rPr>
                        <a:t>s</a:t>
                      </a:r>
                      <a:endParaRPr lang="en-GB" sz="10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latin typeface="Century Gothic" panose="020B0502020202020204" pitchFamily="34" charset="0"/>
                        </a:rPr>
                        <a:t>Distance (m)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latin typeface="Century Gothic" panose="020B0502020202020204" pitchFamily="34" charset="0"/>
                        </a:rPr>
                        <a:t>= speed </a:t>
                      </a:r>
                      <a:r>
                        <a:rPr lang="en-GB" sz="1000" baseline="0" dirty="0">
                          <a:latin typeface="Century Gothic" panose="020B0502020202020204" pitchFamily="34" charset="0"/>
                        </a:rPr>
                        <a:t>x time</a:t>
                      </a:r>
                      <a:endParaRPr lang="en-GB" sz="10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805802"/>
                  </a:ext>
                </a:extLst>
              </a:tr>
              <a:tr h="380798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latin typeface="Century Gothic" panose="020B0502020202020204" pitchFamily="34" charset="0"/>
                        </a:rPr>
                        <a:t>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latin typeface="Century Gothic" panose="020B0502020202020204" pitchFamily="34" charset="0"/>
                        </a:rPr>
                        <a:t>Speed/Velocity (m/s)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latin typeface="Century Gothic" panose="020B0502020202020204" pitchFamily="34" charset="0"/>
                        </a:rPr>
                        <a:t>= distance ÷ time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0023700"/>
                  </a:ext>
                </a:extLst>
              </a:tr>
              <a:tr h="397977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latin typeface="Century Gothic" panose="020B0502020202020204" pitchFamily="34" charset="0"/>
                        </a:rPr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latin typeface="Century Gothic" panose="020B0502020202020204" pitchFamily="34" charset="0"/>
                        </a:rPr>
                        <a:t>Time 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latin typeface="Century Gothic" panose="020B0502020202020204" pitchFamily="34" charset="0"/>
                        </a:rPr>
                        <a:t>= distance ÷ speed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1663705"/>
                  </a:ext>
                </a:extLst>
              </a:tr>
              <a:tr h="477532">
                <a:tc gridSpan="3">
                  <a:txBody>
                    <a:bodyPr/>
                    <a:lstStyle/>
                    <a:p>
                      <a:pPr algn="ctr"/>
                      <a:r>
                        <a:rPr lang="en-GB" sz="2000" b="1" dirty="0" smtClean="0">
                          <a:latin typeface="Century Gothic" panose="020B0502020202020204" pitchFamily="34" charset="0"/>
                        </a:rPr>
                        <a:t>s </a:t>
                      </a:r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= v 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0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0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3405350"/>
                  </a:ext>
                </a:extLst>
              </a:tr>
            </a:tbl>
          </a:graphicData>
        </a:graphic>
      </p:graphicFrame>
      <p:sp>
        <p:nvSpPr>
          <p:cNvPr id="16" name="Rectangle 15">
            <a:extLst>
              <a:ext uri="{FF2B5EF4-FFF2-40B4-BE49-F238E27FC236}">
                <a16:creationId xmlns:a16="http://schemas.microsoft.com/office/drawing/2014/main" id="{2873489D-1032-4738-B823-C817D683875A}"/>
              </a:ext>
            </a:extLst>
          </p:cNvPr>
          <p:cNvSpPr/>
          <p:nvPr/>
        </p:nvSpPr>
        <p:spPr>
          <a:xfrm>
            <a:off x="5417313" y="3295384"/>
            <a:ext cx="4156591" cy="31347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56614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44EBF718-1271-4D7F-963D-2A495228448B}"/>
              </a:ext>
            </a:extLst>
          </p:cNvPr>
          <p:cNvSpPr txBox="1"/>
          <p:nvPr/>
        </p:nvSpPr>
        <p:spPr>
          <a:xfrm>
            <a:off x="6561760" y="302809"/>
            <a:ext cx="3015135" cy="25160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050" u="sng" dirty="0">
                <a:latin typeface="Century Gothic" panose="020B0502020202020204" pitchFamily="34" charset="0"/>
              </a:rPr>
              <a:t>Moments</a:t>
            </a:r>
          </a:p>
          <a:p>
            <a:endParaRPr lang="en-GB" sz="1050" u="sng" dirty="0">
              <a:latin typeface="Century Gothic" panose="020B0502020202020204" pitchFamily="34" charset="0"/>
            </a:endParaRPr>
          </a:p>
          <a:p>
            <a:r>
              <a:rPr lang="en-GB" sz="1050" dirty="0">
                <a:latin typeface="Century Gothic" panose="020B0502020202020204" pitchFamily="34" charset="0"/>
              </a:rPr>
              <a:t>1.To calculate a moment you need to know:</a:t>
            </a:r>
          </a:p>
          <a:p>
            <a:pPr marL="171450" indent="-171450">
              <a:buFontTx/>
              <a:buChar char="-"/>
            </a:pPr>
            <a:r>
              <a:rPr lang="en-GB" sz="1050" dirty="0">
                <a:latin typeface="Century Gothic" panose="020B0502020202020204" pitchFamily="34" charset="0"/>
              </a:rPr>
              <a:t>How much force is being applied (</a:t>
            </a:r>
            <a:r>
              <a:rPr lang="en-GB" sz="1050" dirty="0" err="1">
                <a:latin typeface="Century Gothic" panose="020B0502020202020204" pitchFamily="34" charset="0"/>
              </a:rPr>
              <a:t>Newtons</a:t>
            </a:r>
            <a:r>
              <a:rPr lang="en-GB" sz="1050" dirty="0">
                <a:latin typeface="Century Gothic" panose="020B0502020202020204" pitchFamily="34" charset="0"/>
              </a:rPr>
              <a:t>, N)</a:t>
            </a:r>
          </a:p>
          <a:p>
            <a:pPr marL="171450" indent="-171450">
              <a:buFontTx/>
              <a:buChar char="-"/>
            </a:pPr>
            <a:r>
              <a:rPr lang="en-GB" sz="1050" dirty="0">
                <a:latin typeface="Century Gothic" panose="020B0502020202020204" pitchFamily="34" charset="0"/>
              </a:rPr>
              <a:t>The distance from the pivot that the force is being applied (Meters, m)</a:t>
            </a:r>
          </a:p>
          <a:p>
            <a:endParaRPr lang="en-GB" sz="1050" dirty="0">
              <a:latin typeface="Century Gothic" panose="020B0502020202020204" pitchFamily="34" charset="0"/>
            </a:endParaRPr>
          </a:p>
          <a:p>
            <a:endParaRPr lang="en-GB" sz="1050" dirty="0">
              <a:latin typeface="Century Gothic" panose="020B0502020202020204" pitchFamily="34" charset="0"/>
            </a:endParaRPr>
          </a:p>
          <a:p>
            <a:r>
              <a:rPr lang="en-GB" sz="1050" dirty="0">
                <a:latin typeface="Century Gothic" panose="020B0502020202020204" pitchFamily="34" charset="0"/>
              </a:rPr>
              <a:t>2.The unit for moment is newton metre (Nm)</a:t>
            </a:r>
          </a:p>
          <a:p>
            <a:endParaRPr lang="en-GB" sz="1050" dirty="0">
              <a:latin typeface="Century Gothic" panose="020B0502020202020204" pitchFamily="34" charset="0"/>
            </a:endParaRPr>
          </a:p>
          <a:p>
            <a:r>
              <a:rPr lang="en-GB" sz="1050" dirty="0">
                <a:latin typeface="Century Gothic" panose="020B0502020202020204" pitchFamily="34" charset="0"/>
              </a:rPr>
              <a:t>3.A small force over a large distance can generate the same moment as a large force over a small distance.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6F653B5-D5DA-4597-94BA-7139E7DCF63F}"/>
              </a:ext>
            </a:extLst>
          </p:cNvPr>
          <p:cNvSpPr txBox="1"/>
          <p:nvPr/>
        </p:nvSpPr>
        <p:spPr>
          <a:xfrm>
            <a:off x="6976239" y="1644390"/>
            <a:ext cx="2313435" cy="2539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050" dirty="0">
                <a:latin typeface="Century Gothic" panose="020B0502020202020204" pitchFamily="34" charset="0"/>
              </a:rPr>
              <a:t>Moment = force x distance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4DA9E2B7-5EDD-4383-94EF-2F4CD2EAF3E1}"/>
              </a:ext>
            </a:extLst>
          </p:cNvPr>
          <p:cNvGrpSpPr/>
          <p:nvPr/>
        </p:nvGrpSpPr>
        <p:grpSpPr>
          <a:xfrm>
            <a:off x="5839097" y="3905668"/>
            <a:ext cx="3947034" cy="1865746"/>
            <a:chOff x="6935558" y="38069"/>
            <a:chExt cx="2881907" cy="1692853"/>
          </a:xfrm>
        </p:grpSpPr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BEE9791A-8064-43EE-8F62-02EA2012C3D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935558" y="38069"/>
              <a:ext cx="2652911" cy="1653818"/>
            </a:xfrm>
            <a:prstGeom prst="rect">
              <a:avLst/>
            </a:prstGeom>
          </p:spPr>
        </p:pic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A9DF59B8-807D-44F4-BB39-942A2A9BE31A}"/>
                </a:ext>
              </a:extLst>
            </p:cNvPr>
            <p:cNvSpPr/>
            <p:nvPr/>
          </p:nvSpPr>
          <p:spPr>
            <a:xfrm>
              <a:off x="7027607" y="1346800"/>
              <a:ext cx="1097457" cy="384122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1050" dirty="0">
                  <a:solidFill>
                    <a:sysClr val="windowText" lastClr="000000"/>
                  </a:solidFill>
                  <a:latin typeface="Century Gothic" panose="020B0502020202020204" pitchFamily="34" charset="0"/>
                </a:rPr>
                <a:t>Moment = 10 x 2</a:t>
              </a:r>
            </a:p>
            <a:p>
              <a:r>
                <a:rPr lang="en-GB" sz="1050" dirty="0">
                  <a:solidFill>
                    <a:sysClr val="windowText" lastClr="000000"/>
                  </a:solidFill>
                  <a:latin typeface="Century Gothic" panose="020B0502020202020204" pitchFamily="34" charset="0"/>
                </a:rPr>
                <a:t>                 = 20Nm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7580612F-64D4-41AA-B5D1-498F295CEFB0}"/>
                </a:ext>
              </a:extLst>
            </p:cNvPr>
            <p:cNvSpPr/>
            <p:nvPr/>
          </p:nvSpPr>
          <p:spPr>
            <a:xfrm>
              <a:off x="8791159" y="1346800"/>
              <a:ext cx="1026306" cy="384122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1050" dirty="0">
                  <a:solidFill>
                    <a:sysClr val="windowText" lastClr="000000"/>
                  </a:solidFill>
                  <a:latin typeface="Century Gothic" panose="020B0502020202020204" pitchFamily="34" charset="0"/>
                </a:rPr>
                <a:t>Moment = 20 x 1</a:t>
              </a:r>
            </a:p>
            <a:p>
              <a:r>
                <a:rPr lang="en-GB" sz="1050" dirty="0">
                  <a:solidFill>
                    <a:sysClr val="windowText" lastClr="000000"/>
                  </a:solidFill>
                  <a:latin typeface="Century Gothic" panose="020B0502020202020204" pitchFamily="34" charset="0"/>
                </a:rPr>
                <a:t>                 = 20Nm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9E597C30-3A10-414F-A063-CBF6C81B718A}"/>
                </a:ext>
              </a:extLst>
            </p:cNvPr>
            <p:cNvSpPr/>
            <p:nvPr/>
          </p:nvSpPr>
          <p:spPr>
            <a:xfrm>
              <a:off x="8262013" y="1442517"/>
              <a:ext cx="422786" cy="1926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1050" dirty="0">
                  <a:solidFill>
                    <a:sysClr val="windowText" lastClr="000000"/>
                  </a:solidFill>
                  <a:latin typeface="Century Gothic" panose="020B0502020202020204" pitchFamily="34" charset="0"/>
                </a:rPr>
                <a:t>Pivot</a:t>
              </a:r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7DD5236A-5C52-4B10-A638-CDB24B965C3D}"/>
              </a:ext>
            </a:extLst>
          </p:cNvPr>
          <p:cNvSpPr txBox="1"/>
          <p:nvPr/>
        </p:nvSpPr>
        <p:spPr>
          <a:xfrm>
            <a:off x="6561759" y="302808"/>
            <a:ext cx="3015135" cy="25391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050" dirty="0">
                <a:solidFill>
                  <a:schemeClr val="bg1"/>
                </a:solidFill>
                <a:latin typeface="Century Gothic" panose="020B0502020202020204" pitchFamily="34" charset="0"/>
              </a:rPr>
              <a:t>7. Moments: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3D9F6DE9-2047-49A5-A718-6A2880A6B6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34027" y="288826"/>
            <a:ext cx="2827733" cy="3293015"/>
          </a:xfrm>
          <a:prstGeom prst="rect">
            <a:avLst/>
          </a:prstGeom>
        </p:spPr>
      </p:pic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11AF4478-EC96-4EBE-A532-AF0EF5D8F5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9171468"/>
              </p:ext>
            </p:extLst>
          </p:nvPr>
        </p:nvGraphicFramePr>
        <p:xfrm>
          <a:off x="403748" y="277208"/>
          <a:ext cx="3330279" cy="2590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57463">
                  <a:extLst>
                    <a:ext uri="{9D8B030D-6E8A-4147-A177-3AD203B41FA5}">
                      <a16:colId xmlns:a16="http://schemas.microsoft.com/office/drawing/2014/main" val="2741256572"/>
                    </a:ext>
                  </a:extLst>
                </a:gridCol>
                <a:gridCol w="1003672">
                  <a:extLst>
                    <a:ext uri="{9D8B030D-6E8A-4147-A177-3AD203B41FA5}">
                      <a16:colId xmlns:a16="http://schemas.microsoft.com/office/drawing/2014/main" val="3167666305"/>
                    </a:ext>
                  </a:extLst>
                </a:gridCol>
                <a:gridCol w="1469144">
                  <a:extLst>
                    <a:ext uri="{9D8B030D-6E8A-4147-A177-3AD203B41FA5}">
                      <a16:colId xmlns:a16="http://schemas.microsoft.com/office/drawing/2014/main" val="3057873050"/>
                    </a:ext>
                  </a:extLst>
                </a:gridCol>
              </a:tblGrid>
              <a:tr h="303443">
                <a:tc gridSpan="3"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  <a:r>
                        <a:rPr lang="en-GB" sz="1400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. </a:t>
                      </a:r>
                      <a:r>
                        <a:rPr lang="en-GB" sz="140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Calculating pressure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6499282"/>
                  </a:ext>
                </a:extLst>
              </a:tr>
              <a:tr h="303443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Symbol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Calculated by..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2474428"/>
                  </a:ext>
                </a:extLst>
              </a:tr>
              <a:tr h="303443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entury Gothic" panose="020B0502020202020204" pitchFamily="34" charset="0"/>
                        </a:rPr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entury Gothic" panose="020B0502020202020204" pitchFamily="34" charset="0"/>
                        </a:rPr>
                        <a:t>Force (N)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entury Gothic" panose="020B0502020202020204" pitchFamily="34" charset="0"/>
                        </a:rPr>
                        <a:t>= pressure</a:t>
                      </a:r>
                      <a:r>
                        <a:rPr lang="en-GB" sz="1400" baseline="0" dirty="0">
                          <a:latin typeface="Century Gothic" panose="020B0502020202020204" pitchFamily="34" charset="0"/>
                        </a:rPr>
                        <a:t> x area</a:t>
                      </a:r>
                      <a:endParaRPr lang="en-GB" sz="14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8058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entury Gothic" panose="020B0502020202020204" pitchFamily="34" charset="0"/>
                        </a:rPr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entury Gothic" panose="020B0502020202020204" pitchFamily="34" charset="0"/>
                        </a:rPr>
                        <a:t>Pressure</a:t>
                      </a:r>
                      <a:r>
                        <a:rPr lang="en-GB" sz="1400" baseline="0" dirty="0">
                          <a:latin typeface="Century Gothic" panose="020B0502020202020204" pitchFamily="34" charset="0"/>
                        </a:rPr>
                        <a:t> </a:t>
                      </a:r>
                    </a:p>
                    <a:p>
                      <a:r>
                        <a:rPr lang="en-GB" sz="1400" dirty="0">
                          <a:latin typeface="Century Gothic" panose="020B0502020202020204" pitchFamily="34" charset="0"/>
                        </a:rPr>
                        <a:t>(Pa = </a:t>
                      </a:r>
                      <a:r>
                        <a:rPr lang="en-GB" sz="1400" dirty="0" smtClean="0">
                          <a:latin typeface="Century Gothic" panose="020B0502020202020204" pitchFamily="34" charset="0"/>
                        </a:rPr>
                        <a:t>N/m</a:t>
                      </a:r>
                      <a:r>
                        <a:rPr lang="en-GB" sz="1400" baseline="30000" dirty="0" smtClean="0">
                          <a:latin typeface="Century Gothic" panose="020B0502020202020204" pitchFamily="34" charset="0"/>
                        </a:rPr>
                        <a:t>2</a:t>
                      </a:r>
                      <a:r>
                        <a:rPr lang="en-GB" sz="1400" dirty="0">
                          <a:latin typeface="Century Gothic" panose="020B0502020202020204" pitchFamily="34" charset="0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entury Gothic" panose="020B0502020202020204" pitchFamily="34" charset="0"/>
                        </a:rPr>
                        <a:t>= force ÷ area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0023700"/>
                  </a:ext>
                </a:extLst>
              </a:tr>
              <a:tr h="299367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entury Gothic" panose="020B0502020202020204" pitchFamily="34" charset="0"/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entury Gothic" panose="020B0502020202020204" pitchFamily="34" charset="0"/>
                        </a:rPr>
                        <a:t>Area (m</a:t>
                      </a:r>
                      <a:r>
                        <a:rPr lang="en-GB" sz="1400" baseline="30000" dirty="0">
                          <a:latin typeface="Century Gothic" panose="020B0502020202020204" pitchFamily="34" charset="0"/>
                        </a:rPr>
                        <a:t>2</a:t>
                      </a:r>
                      <a:r>
                        <a:rPr lang="en-GB" sz="1400" baseline="0" dirty="0">
                          <a:latin typeface="Century Gothic" panose="020B0502020202020204" pitchFamily="34" charset="0"/>
                        </a:rPr>
                        <a:t>)</a:t>
                      </a:r>
                      <a:endParaRPr lang="en-GB" sz="14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entury Gothic" panose="020B0502020202020204" pitchFamily="34" charset="0"/>
                        </a:rPr>
                        <a:t>= force ÷ pressure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1663705"/>
                  </a:ext>
                </a:extLst>
              </a:tr>
            </a:tbl>
          </a:graphicData>
        </a:graphic>
      </p:graphicFrame>
      <p:pic>
        <p:nvPicPr>
          <p:cNvPr id="23" name="Picture 22">
            <a:extLst>
              <a:ext uri="{FF2B5EF4-FFF2-40B4-BE49-F238E27FC236}">
                <a16:creationId xmlns:a16="http://schemas.microsoft.com/office/drawing/2014/main" id="{7FFA23DF-44A2-4D3C-BA81-2E5E91938FB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8606" y="3031503"/>
            <a:ext cx="1898906" cy="710669"/>
          </a:xfrm>
          <a:prstGeom prst="rect">
            <a:avLst/>
          </a:prstGeom>
        </p:spPr>
      </p:pic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E6AA0D12-C1B8-4C71-90E1-C7D82E210C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7382693"/>
              </p:ext>
            </p:extLst>
          </p:nvPr>
        </p:nvGraphicFramePr>
        <p:xfrm>
          <a:off x="403748" y="3905668"/>
          <a:ext cx="5300038" cy="260940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60008">
                  <a:extLst>
                    <a:ext uri="{9D8B030D-6E8A-4147-A177-3AD203B41FA5}">
                      <a16:colId xmlns:a16="http://schemas.microsoft.com/office/drawing/2014/main" val="1231495753"/>
                    </a:ext>
                  </a:extLst>
                </a:gridCol>
                <a:gridCol w="1060008">
                  <a:extLst>
                    <a:ext uri="{9D8B030D-6E8A-4147-A177-3AD203B41FA5}">
                      <a16:colId xmlns:a16="http://schemas.microsoft.com/office/drawing/2014/main" val="1668462295"/>
                    </a:ext>
                  </a:extLst>
                </a:gridCol>
                <a:gridCol w="3180022">
                  <a:extLst>
                    <a:ext uri="{9D8B030D-6E8A-4147-A177-3AD203B41FA5}">
                      <a16:colId xmlns:a16="http://schemas.microsoft.com/office/drawing/2014/main" val="3941686511"/>
                    </a:ext>
                  </a:extLst>
                </a:gridCol>
              </a:tblGrid>
              <a:tr h="400346">
                <a:tc gridSpan="3"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6. Pressure in gases 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8685828"/>
                  </a:ext>
                </a:extLst>
              </a:tr>
              <a:tr h="406963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entury Gothic" panose="020B0502020202020204" pitchFamily="34" charset="0"/>
                        </a:rPr>
                        <a:t>Change</a:t>
                      </a:r>
                      <a:endParaRPr lang="en-GB" sz="14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entury Gothic" panose="020B0502020202020204" pitchFamily="34" charset="0"/>
                        </a:rPr>
                        <a:t>Effect</a:t>
                      </a:r>
                      <a:endParaRPr lang="en-GB" sz="14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entury Gothic" panose="020B0502020202020204" pitchFamily="34" charset="0"/>
                        </a:rPr>
                        <a:t>Reason</a:t>
                      </a:r>
                      <a:endParaRPr lang="en-GB" sz="14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7337357"/>
                  </a:ext>
                </a:extLst>
              </a:tr>
              <a:tr h="857219"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entury Gothic" panose="020B0502020202020204" pitchFamily="34" charset="0"/>
                        </a:rPr>
                        <a:t>Increase Pressure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entury Gothic" panose="020B0502020202020204" pitchFamily="34" charset="0"/>
                        </a:rPr>
                        <a:t>Increase volume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entury Gothic" panose="020B0502020202020204" pitchFamily="34" charset="0"/>
                        </a:rPr>
                        <a:t>More particles so more collisions </a:t>
                      </a:r>
                    </a:p>
                    <a:p>
                      <a:r>
                        <a:rPr lang="en-GB" sz="1400" dirty="0">
                          <a:latin typeface="Century Gothic" panose="020B0502020202020204" pitchFamily="34" charset="0"/>
                        </a:rPr>
                        <a:t>Increase the force stretching the balloon until the forces balance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6331411"/>
                  </a:ext>
                </a:extLst>
              </a:tr>
              <a:tr h="857219"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entury Gothic" panose="020B0502020202020204" pitchFamily="34" charset="0"/>
                        </a:rPr>
                        <a:t>Decrease pressure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entury Gothic" panose="020B0502020202020204" pitchFamily="34" charset="0"/>
                        </a:rPr>
                        <a:t>Decrease volume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entury Gothic" panose="020B0502020202020204" pitchFamily="34" charset="0"/>
                        </a:rPr>
                        <a:t>Less particles so less collision. </a:t>
                      </a:r>
                    </a:p>
                    <a:p>
                      <a:r>
                        <a:rPr lang="en-GB" sz="1400" dirty="0">
                          <a:latin typeface="Century Gothic" panose="020B0502020202020204" pitchFamily="34" charset="0"/>
                        </a:rPr>
                        <a:t>Decrease the force causing the balloon to contract until the forces balance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97613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27340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101</TotalTime>
  <Words>322</Words>
  <Application>Microsoft Office PowerPoint</Application>
  <PresentationFormat>A4 Paper (210x297 mm)</PresentationFormat>
  <Paragraphs>98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Berlin Sans FB Demi</vt:lpstr>
      <vt:lpstr>Calibri</vt:lpstr>
      <vt:lpstr>Calibri Light</vt:lpstr>
      <vt:lpstr>Century Gothic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Adam Robbins</dc:creator>
  <cp:lastModifiedBy>Gash,David</cp:lastModifiedBy>
  <cp:revision>9</cp:revision>
  <dcterms:created xsi:type="dcterms:W3CDTF">2018-07-27T08:31:15Z</dcterms:created>
  <dcterms:modified xsi:type="dcterms:W3CDTF">2019-06-27T21:12:08Z</dcterms:modified>
</cp:coreProperties>
</file>