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60" d="100"/>
          <a:sy n="60" d="100"/>
        </p:scale>
        <p:origin x="4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93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761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05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56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8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98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55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706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503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88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496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3226-5E9C-412A-BBD0-A62B470FA762}" type="datetimeFigureOut">
              <a:rPr lang="en-GB" smtClean="0"/>
              <a:t>21/05/2019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2CB4D-4540-48BD-AC19-451F1845357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74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388427"/>
              </p:ext>
            </p:extLst>
          </p:nvPr>
        </p:nvGraphicFramePr>
        <p:xfrm>
          <a:off x="90152" y="1499884"/>
          <a:ext cx="4964271" cy="2699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11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730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0423">
                <a:tc>
                  <a:txBody>
                    <a:bodyPr/>
                    <a:lstStyle/>
                    <a:p>
                      <a:r>
                        <a:rPr lang="en-GB" sz="800" dirty="0"/>
                        <a:t>Mouth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 smtClean="0"/>
                        <a:t>Mechanical breakdown/chew food 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062">
                <a:tc>
                  <a:txBody>
                    <a:bodyPr/>
                    <a:lstStyle/>
                    <a:p>
                      <a:r>
                        <a:rPr lang="en-GB" sz="800" dirty="0"/>
                        <a:t>Salivary</a:t>
                      </a:r>
                      <a:r>
                        <a:rPr lang="en-GB" sz="800" baseline="0" dirty="0"/>
                        <a:t> glands</a:t>
                      </a:r>
                      <a:endParaRPr lang="en-GB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Produce saliva  with amylase enzymes to breakdown starch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0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Oesophagus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Push chewed food to stomach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6391">
                <a:tc>
                  <a:txBody>
                    <a:bodyPr/>
                    <a:lstStyle/>
                    <a:p>
                      <a:r>
                        <a:rPr lang="en-GB" sz="800" dirty="0"/>
                        <a:t>Stomach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Partial digestion of food/mechanically churns food with </a:t>
                      </a:r>
                      <a:r>
                        <a:rPr lang="en-US" sz="800" dirty="0" err="1" smtClean="0"/>
                        <a:t>HCl</a:t>
                      </a:r>
                      <a:r>
                        <a:rPr lang="en-US" sz="800" dirty="0" smtClean="0"/>
                        <a:t> and protease enzymes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0431">
                <a:tc>
                  <a:txBody>
                    <a:bodyPr/>
                    <a:lstStyle/>
                    <a:p>
                      <a:r>
                        <a:rPr lang="en-GB" sz="800" dirty="0"/>
                        <a:t>Pancreas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Produces digestive enzymes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0431">
                <a:tc>
                  <a:txBody>
                    <a:bodyPr/>
                    <a:lstStyle/>
                    <a:p>
                      <a:r>
                        <a:rPr lang="en-GB" sz="800" dirty="0"/>
                        <a:t>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Produces bile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6391">
                <a:tc>
                  <a:txBody>
                    <a:bodyPr/>
                    <a:lstStyle/>
                    <a:p>
                      <a:r>
                        <a:rPr lang="en-GB" sz="800" dirty="0"/>
                        <a:t>Gall bladder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Stores bile which breaks down fats (lipids) </a:t>
                      </a:r>
                    </a:p>
                    <a:p>
                      <a:r>
                        <a:rPr lang="en-US" sz="800" dirty="0" smtClean="0"/>
                        <a:t>and </a:t>
                      </a:r>
                      <a:r>
                        <a:rPr lang="en-US" sz="800" dirty="0" err="1" smtClean="0"/>
                        <a:t>neutralises</a:t>
                      </a:r>
                      <a:r>
                        <a:rPr lang="en-US" sz="800" dirty="0" smtClean="0"/>
                        <a:t> the </a:t>
                      </a:r>
                      <a:r>
                        <a:rPr lang="en-US" sz="800" dirty="0" err="1" smtClean="0"/>
                        <a:t>HCl</a:t>
                      </a:r>
                      <a:r>
                        <a:rPr lang="en-US" sz="800" dirty="0" smtClean="0"/>
                        <a:t>(stomach acid)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0431">
                <a:tc>
                  <a:txBody>
                    <a:bodyPr/>
                    <a:lstStyle/>
                    <a:p>
                      <a:r>
                        <a:rPr lang="en-GB" sz="800" dirty="0"/>
                        <a:t>Small intestine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Absorption of small soluble particles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0431">
                <a:tc>
                  <a:txBody>
                    <a:bodyPr/>
                    <a:lstStyle/>
                    <a:p>
                      <a:r>
                        <a:rPr lang="en-GB" sz="800" dirty="0"/>
                        <a:t>Large intestine – colon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Where water is reabsorbed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0431">
                <a:tc>
                  <a:txBody>
                    <a:bodyPr/>
                    <a:lstStyle/>
                    <a:p>
                      <a:r>
                        <a:rPr lang="en-GB" sz="800" dirty="0"/>
                        <a:t>Large intestine – rectum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 smtClean="0"/>
                        <a:t>Muscular section of the large intestines</a:t>
                      </a:r>
                      <a:endParaRPr lang="en-US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20431">
                <a:tc>
                  <a:txBody>
                    <a:bodyPr/>
                    <a:lstStyle/>
                    <a:p>
                      <a:r>
                        <a:rPr lang="en-GB" sz="800" dirty="0"/>
                        <a:t>Large intestine – anus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Where faeces leave the </a:t>
                      </a:r>
                      <a:r>
                        <a:rPr lang="en-GB" sz="800" dirty="0" smtClean="0"/>
                        <a:t>body</a:t>
                      </a:r>
                      <a:endParaRPr lang="en-GB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3031" y="204716"/>
            <a:ext cx="4841240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 smtClean="0"/>
              <a:t>Health and Lifestyle</a:t>
            </a:r>
            <a:endParaRPr lang="en-GB" sz="2000" b="1" u="sng" dirty="0"/>
          </a:p>
        </p:txBody>
      </p:sp>
      <p:sp>
        <p:nvSpPr>
          <p:cNvPr id="35" name="TextBox 34"/>
          <p:cNvSpPr txBox="1"/>
          <p:nvPr/>
        </p:nvSpPr>
        <p:spPr>
          <a:xfrm>
            <a:off x="103031" y="624905"/>
            <a:ext cx="484124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Digestion is the breakdown of carbohydrates, proteins and fats into small soluble substances to be absorbed into the blood.</a:t>
            </a:r>
            <a:endParaRPr lang="en-GB" sz="1200" b="1" dirty="0"/>
          </a:p>
        </p:txBody>
      </p: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258543"/>
              </p:ext>
            </p:extLst>
          </p:nvPr>
        </p:nvGraphicFramePr>
        <p:xfrm>
          <a:off x="5148520" y="185256"/>
          <a:ext cx="3853812" cy="39712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09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628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3410" algn="l"/>
                          <a:tab pos="3348990" algn="l"/>
                        </a:tabLs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Absorb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Movement </a:t>
                      </a:r>
                      <a:r>
                        <a:rPr lang="en-GB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substance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across a cell membrane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9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Active site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area of the enzyme with the specific shape to make the reaction happen with the substrate(s)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9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3410" algn="l"/>
                          <a:tab pos="3348990" algn="l"/>
                        </a:tabLs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Carbohydrate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Food group used as a source of energy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3410" algn="l"/>
                          <a:tab pos="3348990" algn="l"/>
                        </a:tabLs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Catalyst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Chemical</a:t>
                      </a:r>
                      <a:r>
                        <a:rPr lang="en-GB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that speeds up a reaction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9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3410" algn="l"/>
                          <a:tab pos="3348990" algn="l"/>
                        </a:tabLs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Denature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an enzyme has its shape changed so it no longer works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9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13410" algn="l"/>
                          <a:tab pos="3348990" algn="l"/>
                        </a:tabLst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Digestive enzyme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Enzymes which speed up the process of digest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9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3410" algn="l"/>
                          <a:tab pos="3348990" algn="l"/>
                        </a:tabLs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Enzyme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biological catalyst. One type of enzyme does one specific reaction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3410" algn="l"/>
                          <a:tab pos="3348990" algn="l"/>
                        </a:tabLs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Lipid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name for fats, needed as a source of energy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13410" algn="l"/>
                          <a:tab pos="3348990" algn="l"/>
                        </a:tabLs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Chemical made during a reaction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Protein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Needed 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growth and repair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77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Substrate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chemical(s) which are involved in the enzyme </a:t>
                      </a:r>
                      <a:r>
                        <a:rPr lang="en-US" sz="1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catalysed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reaction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98" name="TextBox 97"/>
          <p:cNvSpPr txBox="1"/>
          <p:nvPr/>
        </p:nvSpPr>
        <p:spPr>
          <a:xfrm>
            <a:off x="103031" y="1189602"/>
            <a:ext cx="4841239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The Digestive System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22336"/>
          <a:stretch/>
        </p:blipFill>
        <p:spPr>
          <a:xfrm>
            <a:off x="3533775" y="2361660"/>
            <a:ext cx="1533526" cy="185864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3030" y="4220305"/>
            <a:ext cx="2825193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Types of Enzymes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152" y="4490787"/>
            <a:ext cx="282687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50" dirty="0"/>
              <a:t>Enzymes are proteins that function as biological catalysts. They can break down larger molecules into smaller, soluble molecules that can be absorbed in the small intestine.</a:t>
            </a:r>
            <a:endParaRPr lang="en-GB" sz="105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0968"/>
              </p:ext>
            </p:extLst>
          </p:nvPr>
        </p:nvGraphicFramePr>
        <p:xfrm>
          <a:off x="136942" y="5229451"/>
          <a:ext cx="2808492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35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113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85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50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48638">
                <a:tc>
                  <a:txBody>
                    <a:bodyPr/>
                    <a:lstStyle/>
                    <a:p>
                      <a:r>
                        <a:rPr lang="en-GB" sz="800" dirty="0"/>
                        <a:t>Enzyme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Substrate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End 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Where produced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r>
                        <a:rPr lang="en-GB" sz="800" dirty="0"/>
                        <a:t>Protease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Protein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Amino acids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Stomach, pancreas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r>
                        <a:rPr lang="en-GB" sz="800" dirty="0"/>
                        <a:t>Lipase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Lipids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Fatty acids and glycerol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Pancreas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8297">
                <a:tc>
                  <a:txBody>
                    <a:bodyPr/>
                    <a:lstStyle/>
                    <a:p>
                      <a:r>
                        <a:rPr lang="en-GB" sz="800" dirty="0"/>
                        <a:t>Amylase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Carbohydrates (starch)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Simple sugars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Mouth, small intestine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21073" y="4233901"/>
            <a:ext cx="3019120" cy="27741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Enzymes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12478" y="4533839"/>
            <a:ext cx="3027716" cy="12234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50" dirty="0"/>
              <a:t>Organisms use enzymes to control chemical reactions. </a:t>
            </a:r>
          </a:p>
          <a:p>
            <a:r>
              <a:rPr lang="en-GB" sz="1050" dirty="0"/>
              <a:t>Enzymes are </a:t>
            </a:r>
            <a:r>
              <a:rPr lang="en-GB" sz="1050" b="1" dirty="0"/>
              <a:t>catalysts</a:t>
            </a:r>
            <a:r>
              <a:rPr lang="en-GB" sz="1050" dirty="0"/>
              <a:t>, so they speed up chemical reactions. </a:t>
            </a:r>
          </a:p>
          <a:p>
            <a:r>
              <a:rPr lang="en-GB" sz="1050" dirty="0"/>
              <a:t>They have an </a:t>
            </a:r>
            <a:r>
              <a:rPr lang="en-GB" sz="1050" b="1" dirty="0"/>
              <a:t>active site </a:t>
            </a:r>
            <a:r>
              <a:rPr lang="en-GB" sz="1050" dirty="0"/>
              <a:t>with a specific shape. A specific molecule slots into the active site (like a key into a lock) and the reaction takes place. </a:t>
            </a:r>
            <a:endParaRPr lang="en-GB" sz="105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9" b="27059"/>
          <a:stretch/>
        </p:blipFill>
        <p:spPr>
          <a:xfrm>
            <a:off x="3449092" y="5720497"/>
            <a:ext cx="2154488" cy="89866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133043" y="4248765"/>
            <a:ext cx="2869289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Food Tests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056132"/>
              </p:ext>
            </p:extLst>
          </p:nvPr>
        </p:nvGraphicFramePr>
        <p:xfrm>
          <a:off x="6174283" y="4651261"/>
          <a:ext cx="2828048" cy="1589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06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39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34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8638">
                <a:tc>
                  <a:txBody>
                    <a:bodyPr/>
                    <a:lstStyle/>
                    <a:p>
                      <a:r>
                        <a:rPr lang="en-GB" sz="1000" dirty="0"/>
                        <a:t>Test for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Chemical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Result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r>
                        <a:rPr lang="en-GB" sz="1000" b="1" dirty="0"/>
                        <a:t>Sugar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Add Benedict’s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Turns brick red (or</a:t>
                      </a:r>
                      <a:r>
                        <a:rPr lang="en-GB" sz="1000" baseline="0" dirty="0"/>
                        <a:t> orange with less sugar)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r>
                        <a:rPr lang="en-GB" sz="1000" b="1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Add Biuret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Turns purple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8297">
                <a:tc>
                  <a:txBody>
                    <a:bodyPr/>
                    <a:lstStyle/>
                    <a:p>
                      <a:r>
                        <a:rPr lang="en-GB" sz="1000" b="1" dirty="0"/>
                        <a:t>Starch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Add iodine</a:t>
                      </a:r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Turns blue black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064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09" y="1602518"/>
            <a:ext cx="3695768" cy="50744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692" y="177980"/>
            <a:ext cx="4931042" cy="19321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693" y="2180493"/>
            <a:ext cx="4931041" cy="44964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409" y="248320"/>
            <a:ext cx="2185148" cy="1308290"/>
          </a:xfrm>
          <a:prstGeom prst="rect">
            <a:avLst/>
          </a:prstGeom>
        </p:spPr>
      </p:pic>
      <p:pic>
        <p:nvPicPr>
          <p:cNvPr id="7" name="Picture 6" descr="See the source imag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5242" y="252955"/>
            <a:ext cx="1294765" cy="1303655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val="382948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1810</TotalTime>
  <Words>381</Words>
  <Application>Microsoft Office PowerPoint</Application>
  <PresentationFormat>On-screen Show (4:3)</PresentationFormat>
  <Paragraphs>83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Wilk</dc:creator>
  <cp:lastModifiedBy>Michael Seddon</cp:lastModifiedBy>
  <cp:revision>45</cp:revision>
  <dcterms:created xsi:type="dcterms:W3CDTF">2017-08-01T21:04:47Z</dcterms:created>
  <dcterms:modified xsi:type="dcterms:W3CDTF">2019-05-21T15:49:03Z</dcterms:modified>
</cp:coreProperties>
</file>