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CA5A8-1727-4138-8A5F-B7C17936ABFB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B3F5D-BFAE-454B-AE7E-FEB628411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2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2F8DD-6B61-4D24-8600-374A8053E2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5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2F8DD-6B61-4D24-8600-374A8053E2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50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1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0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0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0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1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5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5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67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465A7E-2B20-41A0-9E3B-E79BAF9B114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85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9271" y="-16265"/>
            <a:ext cx="3161262" cy="11329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Palatino Linotyp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8996" r="53738" b="38623"/>
          <a:stretch/>
        </p:blipFill>
        <p:spPr>
          <a:xfrm>
            <a:off x="41533" y="2736680"/>
            <a:ext cx="1519516" cy="11545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24155"/>
          <a:stretch/>
        </p:blipFill>
        <p:spPr>
          <a:xfrm>
            <a:off x="-9271" y="1088509"/>
            <a:ext cx="3148925" cy="1566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22137" y="898000"/>
            <a:ext cx="1570320" cy="218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Stage positioning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030" r="-600" b="70045"/>
          <a:stretch/>
        </p:blipFill>
        <p:spPr>
          <a:xfrm>
            <a:off x="1655829" y="2750802"/>
            <a:ext cx="1483825" cy="1154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4356" t="29954" b="37665"/>
          <a:stretch/>
        </p:blipFill>
        <p:spPr>
          <a:xfrm>
            <a:off x="41533" y="4143491"/>
            <a:ext cx="1519516" cy="12541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61377" r="55140"/>
          <a:stretch/>
        </p:blipFill>
        <p:spPr>
          <a:xfrm>
            <a:off x="41533" y="5555184"/>
            <a:ext cx="1519516" cy="1254158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87607" y="3903737"/>
            <a:ext cx="1946883" cy="213093"/>
          </a:xfrm>
          <a:prstGeom prst="roundRect">
            <a:avLst/>
          </a:prstGeom>
          <a:solidFill>
            <a:srgbClr val="C38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Stage Types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9213" y="-298212"/>
            <a:ext cx="2756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GB" sz="1600" dirty="0">
              <a:solidFill>
                <a:prstClr val="white"/>
              </a:solidFill>
              <a:latin typeface="Accent SF" pitchFamily="2" charset="0"/>
            </a:endParaRPr>
          </a:p>
          <a:p>
            <a:pPr algn="ctr">
              <a:defRPr/>
            </a:pPr>
            <a:r>
              <a:rPr lang="en-GB" u="sng" dirty="0" smtClean="0">
                <a:solidFill>
                  <a:prstClr val="white"/>
                </a:solidFill>
                <a:latin typeface="Accent SF" pitchFamily="2" charset="0"/>
              </a:rPr>
              <a:t>DESIGN KNOWLEDGE </a:t>
            </a:r>
            <a:endParaRPr lang="en-GB" u="sng" dirty="0">
              <a:solidFill>
                <a:prstClr val="white"/>
              </a:solidFill>
              <a:latin typeface="Accent SF" pitchFamily="2" charset="0"/>
            </a:endParaRPr>
          </a:p>
          <a:p>
            <a:pPr algn="ctr">
              <a:defRPr/>
            </a:pPr>
            <a:r>
              <a:rPr lang="en-GB" u="sng" dirty="0">
                <a:solidFill>
                  <a:prstClr val="white"/>
                </a:solidFill>
                <a:latin typeface="Accent SF" pitchFamily="2" charset="0"/>
              </a:rPr>
              <a:t>ORGANISER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077" l="9935" r="899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466">
            <a:off x="2372179" y="53199"/>
            <a:ext cx="767289" cy="718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830" y="4143491"/>
            <a:ext cx="1466657" cy="1254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5829" y="5555184"/>
            <a:ext cx="1466658" cy="1254158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054758" y="6714130"/>
            <a:ext cx="604591" cy="1218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 on</a:t>
            </a:r>
            <a:endParaRPr lang="en-GB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4434" y="0"/>
            <a:ext cx="4070008" cy="390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600" b="1" u="sng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COSTUME DESIGN</a:t>
            </a: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ANAGRAM</a:t>
            </a:r>
          </a:p>
          <a:p>
            <a:r>
              <a:rPr lang="en-GB" sz="1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olour -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does colour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reflect/symbolise personality or         social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status? 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ondition -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state of something with regard to its appearance, quality, or working order.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 -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way or style in which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garment is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cut.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e.g. "the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elegant cut of his dinner jacket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rnamentation -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Decorative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elements added to something to enhance its appearance.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-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distinctive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appearance.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exture -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feel, appearance, or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consistency e.g.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naturally associate smooth silky fabrics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rich, and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rough,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hairy ones with the poor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n(fit</a:t>
            </a: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of the right shape and size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(or not).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aterial -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Cloth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fabric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matter from which a thing is or can be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made.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xpressing…?-  </a:t>
            </a: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expresses/tells us 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</a:t>
            </a: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4442" y="0"/>
            <a:ext cx="4887558" cy="1715086"/>
          </a:xfrm>
          <a:prstGeom prst="rect">
            <a:avLst/>
          </a:prstGeom>
          <a:solidFill>
            <a:srgbClr val="C27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u="sng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aspects of costume design that should be considered:</a:t>
            </a:r>
          </a:p>
          <a:p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Hair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wigs, stage make up, accessories,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jewellery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personal props,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masks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suitability of movement (i.e. if the piece is highly physical, will the costume help or hinder the performer’s physical movement?)</a:t>
            </a:r>
          </a:p>
          <a:p>
            <a:endParaRPr lang="en-GB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Remember also, all research and designs should initially begin with a </a:t>
            </a:r>
            <a:r>
              <a:rPr lang="en-GB" sz="1200" b="1" u="sng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moodboard</a:t>
            </a:r>
            <a:r>
              <a:rPr lang="en-GB" sz="1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arrangement of images, materials, pieces of text, etc. intended to evoke or project a particular style or concept.</a:t>
            </a:r>
            <a:endParaRPr lang="en-GB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139654" y="-416983"/>
            <a:ext cx="473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location, mood/atmosphere, period, symbolism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4442" y="1727712"/>
            <a:ext cx="4887558" cy="51302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18643" t="12738" r="3954" b="8113"/>
          <a:stretch/>
        </p:blipFill>
        <p:spPr>
          <a:xfrm>
            <a:off x="3232833" y="3951389"/>
            <a:ext cx="1995383" cy="14462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/>
          <a:srcRect l="6446" t="18679" r="3696" b="18370"/>
          <a:stretch/>
        </p:blipFill>
        <p:spPr>
          <a:xfrm>
            <a:off x="5269438" y="3951389"/>
            <a:ext cx="2017837" cy="144626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251115" y="1828800"/>
            <a:ext cx="2958353" cy="4410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COLOURS AND SYMBOLISM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/>
          <a:srcRect l="8290" t="8639" r="18582" b="8944"/>
          <a:stretch/>
        </p:blipFill>
        <p:spPr>
          <a:xfrm>
            <a:off x="3217267" y="5445301"/>
            <a:ext cx="2010949" cy="13640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/>
          <a:srcRect l="14189" t="3789" r="12725"/>
          <a:stretch/>
        </p:blipFill>
        <p:spPr>
          <a:xfrm>
            <a:off x="5269438" y="5445300"/>
            <a:ext cx="2017837" cy="1364042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3226151" y="3951389"/>
            <a:ext cx="594679" cy="1861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FLATS</a:t>
            </a:r>
            <a:endParaRPr lang="en-GB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68970" y="3951944"/>
            <a:ext cx="937172" cy="1856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RAMPS &amp; STEPS</a:t>
            </a:r>
            <a:endParaRPr lang="en-GB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287391" y="5462091"/>
            <a:ext cx="672345" cy="1861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BLOCKS</a:t>
            </a:r>
            <a:endParaRPr lang="en-GB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232833" y="5445299"/>
            <a:ext cx="725981" cy="2029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BALCONY</a:t>
            </a:r>
            <a:endParaRPr lang="en-GB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9271" y="-16265"/>
            <a:ext cx="4070008" cy="8102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96820" y="-117890"/>
            <a:ext cx="394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GB" sz="1600" dirty="0">
              <a:solidFill>
                <a:prstClr val="white"/>
              </a:solidFill>
              <a:latin typeface="Accent SF" pitchFamily="2" charset="0"/>
            </a:endParaRPr>
          </a:p>
          <a:p>
            <a:pPr algn="ctr">
              <a:defRPr/>
            </a:pPr>
            <a:r>
              <a:rPr lang="en-GB" sz="1600" dirty="0" smtClean="0">
                <a:solidFill>
                  <a:prstClr val="white"/>
                </a:solidFill>
                <a:latin typeface="Accent SF" pitchFamily="2" charset="0"/>
              </a:rPr>
              <a:t>DESIGN KNOWLEDGE </a:t>
            </a:r>
            <a:endParaRPr lang="en-GB" sz="1600" dirty="0">
              <a:solidFill>
                <a:prstClr val="white"/>
              </a:solidFill>
              <a:latin typeface="Accent SF" pitchFamily="2" charset="0"/>
            </a:endParaRPr>
          </a:p>
          <a:p>
            <a:pPr algn="ctr">
              <a:defRPr/>
            </a:pPr>
            <a:r>
              <a:rPr lang="en-GB" sz="1600" dirty="0">
                <a:solidFill>
                  <a:prstClr val="white"/>
                </a:solidFill>
                <a:latin typeface="Accent SF" pitchFamily="2" charset="0"/>
              </a:rPr>
              <a:t>ORGANISER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77" l="9935" r="899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466">
            <a:off x="3151842" y="21944"/>
            <a:ext cx="767289" cy="7181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9271" y="809665"/>
            <a:ext cx="4070008" cy="6048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endParaRPr lang="en-GB" sz="1100" b="1" u="sng" dirty="0" smtClean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endParaRPr lang="en-GB" sz="1200" b="1" u="sng" dirty="0" smtClean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u="sng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SET DESIGN</a:t>
            </a: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Cyclorama -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cloth stretched tight in an arc around the back of a stage set, often used to depict the sky.</a:t>
            </a:r>
            <a:endParaRPr lang="en-GB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Gauze -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thin transparent fabric of silk, linen, or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cotton.</a:t>
            </a:r>
            <a:endParaRPr lang="en-GB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Backdrop -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painted cloth hung at the back of a theatre stage as part of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scenery.</a:t>
            </a:r>
            <a:endParaRPr lang="en-GB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Set dressing - </a:t>
            </a:r>
            <a:r>
              <a:rPr lang="en-US" sz="12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These are the smaller details such as curtains, table cloths, paintings hung on the wall, chairs</a:t>
            </a:r>
            <a:endParaRPr lang="en-GB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Stage furniture –  </a:t>
            </a: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furniture placed on stage.</a:t>
            </a:r>
          </a:p>
          <a:p>
            <a:pPr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Revolve - </a:t>
            </a: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Set that comes on by turning the stage comes on from a ‘revolve’ or is revolved on.</a:t>
            </a:r>
            <a:endParaRPr lang="en-GB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Special effects – </a:t>
            </a: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can be used to enhance a set design and may include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</a:t>
            </a:r>
            <a:r>
              <a:rPr lang="en-US" sz="12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rojection, smoke machine (fog), flame machines, pyrotechnics, confetti, wind machine, etc.</a:t>
            </a:r>
            <a:endParaRPr lang="en-GB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Flying in/out - </a:t>
            </a: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Set coming from above comes from the fly gallery or is ‘flown in’ (“I would fly in the backdrop”).</a:t>
            </a:r>
            <a:endParaRPr lang="en-GB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Trucking on/off - </a:t>
            </a:r>
            <a:r>
              <a:rPr lang="en-US" sz="1200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Set coming on from the side/wing is ‘Trucked on’ (“I would Truck on the desks”).</a:t>
            </a:r>
            <a:endParaRPr lang="en-GB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Marking </a:t>
            </a: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out/Spike the stage </a:t>
            </a:r>
            <a:r>
              <a:rPr lang="en-GB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Sticking tapes to the floor of the rehearsal space to indicate the ground plan of the scenery. Also for marking the  position of furniture etc. within a set.</a:t>
            </a:r>
          </a:p>
          <a:p>
            <a:pPr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Scenery -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painted background used to represent natural features or other surroundings on a theatre stage</a:t>
            </a:r>
            <a:endParaRPr lang="en-GB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endParaRPr lang="en-GB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</a:pPr>
            <a:endParaRPr lang="en-GB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7998" t="37021" r="69561" b="39037"/>
          <a:stretch/>
        </p:blipFill>
        <p:spPr>
          <a:xfrm>
            <a:off x="5318013" y="10757"/>
            <a:ext cx="1233391" cy="1420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5363" t="50935" r="7082" b="15690"/>
          <a:stretch/>
        </p:blipFill>
        <p:spPr>
          <a:xfrm>
            <a:off x="6685413" y="-10124"/>
            <a:ext cx="1257315" cy="1440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74556" t="29686" r="6866" b="36348"/>
          <a:stretch/>
        </p:blipFill>
        <p:spPr>
          <a:xfrm>
            <a:off x="8076737" y="-10124"/>
            <a:ext cx="1339602" cy="14408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6339" t="41165" r="74758" b="19063"/>
          <a:stretch/>
        </p:blipFill>
        <p:spPr>
          <a:xfrm>
            <a:off x="9550348" y="-12276"/>
            <a:ext cx="1218056" cy="14307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l="5430" t="39457" r="76475" b="29482"/>
          <a:stretch/>
        </p:blipFill>
        <p:spPr>
          <a:xfrm>
            <a:off x="10902413" y="10757"/>
            <a:ext cx="1289587" cy="14200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48286" y="10757"/>
            <a:ext cx="1014954" cy="18718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LIGHTING DESIGN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8013" y="1258645"/>
            <a:ext cx="1233391" cy="62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Fresne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 – used for a softer edged effect. 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17005" y="1258644"/>
            <a:ext cx="1233391" cy="62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Flood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produces a clear wide angled light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08329" y="1258644"/>
            <a:ext cx="1233391" cy="62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Spot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has a hard edged effect. 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99920" y="1258644"/>
            <a:ext cx="1233391" cy="62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Strobe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a flashing light used for special effects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91511" y="1258644"/>
            <a:ext cx="1233391" cy="62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Coloured gels and gobos –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be added to the front of some lanterns to throw a coloured light or pictured effect onto the stage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60738" y="3263900"/>
            <a:ext cx="4047592" cy="3594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Lighting terms:</a:t>
            </a:r>
          </a:p>
          <a:p>
            <a:pPr lvl="0">
              <a:buClr>
                <a:schemeClr val="dk1"/>
              </a:buClr>
              <a:buSzPts val="3200"/>
            </a:pPr>
            <a:endParaRPr lang="en-US" sz="700" b="1" i="0" u="none" strike="noStrike" cap="none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3200"/>
            </a:pPr>
            <a:r>
              <a:rPr lang="en-US" sz="12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Spill- </a:t>
            </a:r>
            <a:r>
              <a:rPr lang="en-US" sz="1200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an unfocused light</a:t>
            </a:r>
            <a:endParaRPr lang="en-US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12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Intensity (high/low)  -  </a:t>
            </a:r>
            <a:r>
              <a:rPr lang="en-US" sz="1200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how bright/dim a lighting state is</a:t>
            </a:r>
            <a:endParaRPr lang="en-US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2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Flash/ fade - 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Flash is a quick change.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Fade is a slow change.</a:t>
            </a:r>
            <a:endParaRPr lang="en-US" sz="1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2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ross flash/ cross fade -  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When the lights change at the same time.</a:t>
            </a:r>
            <a:endParaRPr lang="en-US" sz="1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1200" b="1" i="0" u="none" strike="noStrike" cap="none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Open white </a:t>
            </a:r>
            <a:r>
              <a:rPr lang="en-US" sz="12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- 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This is ‘unfiltered’ light (</a:t>
            </a:r>
            <a:r>
              <a:rPr lang="en-US" sz="1200" b="0" i="0" u="none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ie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has no gel)</a:t>
            </a:r>
            <a:endParaRPr lang="en-US" sz="1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1200" b="1" i="0" u="none" strike="noStrike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Uplight</a:t>
            </a:r>
            <a:r>
              <a:rPr lang="en-US" sz="12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/ low beam - 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placed or designed to throw illumination upwards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12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Back light -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llumination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behind</a:t>
            </a:r>
            <a:endParaRPr lang="en-US" sz="900" b="1" i="0" u="none" strike="noStrike" cap="none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Practical light - </a:t>
            </a:r>
            <a:r>
              <a:rPr lang="en-US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</a:t>
            </a:r>
            <a:r>
              <a:rPr lang="en-US" sz="1200" b="0" i="0" u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ources of light that you can see on the stage e.g. candles, torches, mobile phones, head lights, neon signs, etc.</a:t>
            </a:r>
            <a:endParaRPr lang="en-US" sz="1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Follow spot -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high-intensity spotlight used to follow 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action.</a:t>
            </a:r>
            <a:endParaRPr lang="en-GB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04199" y="3263900"/>
            <a:ext cx="3987801" cy="3594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Sound terms:</a:t>
            </a:r>
            <a:endParaRPr lang="en-GB" sz="9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Soundscapes-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mix of sounds to create a location.</a:t>
            </a:r>
          </a:p>
          <a:p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Underscoring-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Music played in the background to create a mood.</a:t>
            </a:r>
          </a:p>
          <a:p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Pre-recorded sound effects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gun firing.</a:t>
            </a:r>
          </a:p>
          <a:p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sound –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 or sound effects happening live on stage.</a:t>
            </a:r>
          </a:p>
          <a:p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Levels (loud or soft)-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creates a sense of distance, or could be quiet soundscape, sound might get louder to create tension.</a:t>
            </a:r>
          </a:p>
          <a:p>
            <a:pPr lvl="0"/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Echo-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ound bouncing off a single surface and being repeated, gives the impression of a wide open space.</a:t>
            </a:r>
          </a:p>
          <a:p>
            <a:pPr lvl="0"/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Reverb-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ound bouncing off many surfaces, gives the impression of being enclosed- the more reverb the smaller the space.</a:t>
            </a:r>
          </a:p>
          <a:p>
            <a:pPr lvl="0"/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Fades-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how the volume of a sound alters. Music, sound effects or soundscapes can be </a:t>
            </a:r>
            <a:r>
              <a:rPr lang="en-US" sz="9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faded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(gradually made louder) or </a:t>
            </a:r>
            <a:r>
              <a:rPr lang="en-US" sz="9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faded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(gradually made quieter) during a performance. </a:t>
            </a:r>
          </a:p>
          <a:p>
            <a:pPr lvl="0"/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Panning-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sound may move to come out of different speakers.</a:t>
            </a:r>
            <a:endParaRPr lang="en-US" altLang="en-US" sz="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7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7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/>
          <a:srcRect l="68697" t="31162" r="8688" b="32797"/>
          <a:stretch/>
        </p:blipFill>
        <p:spPr>
          <a:xfrm>
            <a:off x="4134115" y="2037030"/>
            <a:ext cx="1029126" cy="1066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/>
          <a:srcRect l="12593" t="54147" r="74394" b="12366"/>
          <a:stretch/>
        </p:blipFill>
        <p:spPr>
          <a:xfrm>
            <a:off x="6722805" y="2037029"/>
            <a:ext cx="1327071" cy="10668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/>
          <a:srcRect l="72079" t="60638" r="14826" b="13451"/>
          <a:stretch/>
        </p:blipFill>
        <p:spPr>
          <a:xfrm>
            <a:off x="9642255" y="2037029"/>
            <a:ext cx="1032901" cy="10668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163240" y="2037030"/>
            <a:ext cx="1388164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Parcan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used for general cover and can hold a coloured gel or gobo.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61281" y="2037029"/>
            <a:ext cx="1388164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Barn doors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adjustable flaps used to shape the light and how it is projected onto the stage.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90811" y="2036678"/>
            <a:ext cx="1388164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Birdie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a miniature lantern but provides a surprisingly bright, soft edged pool of light.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779</Words>
  <Application>Microsoft Office PowerPoint</Application>
  <PresentationFormat>Widescreen</PresentationFormat>
  <Paragraphs>79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Accent SF</vt:lpstr>
      <vt:lpstr>Arial</vt:lpstr>
      <vt:lpstr>Calibri</vt:lpstr>
      <vt:lpstr>Palatino Linotype</vt:lpstr>
      <vt:lpstr>Wingdings</vt:lpstr>
      <vt:lpstr>Elemental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Gash,Eleanor</dc:creator>
  <cp:lastModifiedBy>Gash,Eleanor</cp:lastModifiedBy>
  <cp:revision>19</cp:revision>
  <dcterms:created xsi:type="dcterms:W3CDTF">2019-10-10T08:33:01Z</dcterms:created>
  <dcterms:modified xsi:type="dcterms:W3CDTF">2019-10-10T12:15:15Z</dcterms:modified>
</cp:coreProperties>
</file>