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6" r:id="rId3"/>
    <p:sldId id="259" r:id="rId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omas Nicol" initials="TN" lastIdx="4" clrIdx="0">
    <p:extLst>
      <p:ext uri="{19B8F6BF-5375-455C-9EA6-DF929625EA0E}">
        <p15:presenceInfo xmlns:p15="http://schemas.microsoft.com/office/powerpoint/2012/main" userId="S-1-5-21-435504569-2043051747-2523685838-127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9C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6" autoAdjust="0"/>
    <p:restoredTop sz="94660"/>
  </p:normalViewPr>
  <p:slideViewPr>
    <p:cSldViewPr snapToGrid="0">
      <p:cViewPr varScale="1">
        <p:scale>
          <a:sx n="67" d="100"/>
          <a:sy n="67" d="100"/>
        </p:scale>
        <p:origin x="14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2-17T09:15:39.614" idx="1">
    <p:pos x="10" y="10"/>
    <p:text>Year 7</p:text>
    <p:extLst>
      <p:ext uri="{C676402C-5697-4E1C-873F-D02D1690AC5C}">
        <p15:threadingInfo xmlns:p15="http://schemas.microsoft.com/office/powerpoint/2012/main" timeZoneBias="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3-03-14T09:31:49.316" idx="4">
    <p:pos x="10" y="10"/>
    <p:text>Year 8</p:text>
    <p:extLst>
      <p:ext uri="{C676402C-5697-4E1C-873F-D02D1690AC5C}">
        <p15:threadingInfo xmlns:p15="http://schemas.microsoft.com/office/powerpoint/2012/main" timeZoneBias="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E9EE6-F77D-4F14-B563-A56B28CE92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770F66C-4047-42D9-A8A0-1BC64444D7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6D8A7CB-82CC-4F12-8C09-BFF0D1E0E776}"/>
              </a:ext>
            </a:extLst>
          </p:cNvPr>
          <p:cNvSpPr>
            <a:spLocks noGrp="1"/>
          </p:cNvSpPr>
          <p:nvPr>
            <p:ph type="dt" sz="half" idx="10"/>
          </p:nvPr>
        </p:nvSpPr>
        <p:spPr/>
        <p:txBody>
          <a:bodyPr/>
          <a:lstStyle/>
          <a:p>
            <a:fld id="{9A545BAC-438A-4A9B-825D-147A1DE0F9AC}" type="datetimeFigureOut">
              <a:rPr lang="en-GB" smtClean="0"/>
              <a:t>25/05/2023</a:t>
            </a:fld>
            <a:endParaRPr lang="en-GB"/>
          </a:p>
        </p:txBody>
      </p:sp>
      <p:sp>
        <p:nvSpPr>
          <p:cNvPr id="5" name="Footer Placeholder 4">
            <a:extLst>
              <a:ext uri="{FF2B5EF4-FFF2-40B4-BE49-F238E27FC236}">
                <a16:creationId xmlns:a16="http://schemas.microsoft.com/office/drawing/2014/main" id="{98669E2F-5B44-4D63-838C-0009E275F4A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D2C11D-65D6-418C-B3C4-91110FEE6FCC}"/>
              </a:ext>
            </a:extLst>
          </p:cNvPr>
          <p:cNvSpPr>
            <a:spLocks noGrp="1"/>
          </p:cNvSpPr>
          <p:nvPr>
            <p:ph type="sldNum" sz="quarter" idx="12"/>
          </p:nvPr>
        </p:nvSpPr>
        <p:spPr/>
        <p:txBody>
          <a:bodyPr/>
          <a:lstStyle/>
          <a:p>
            <a:fld id="{721EF553-0FCA-48D6-A595-5D9E0BD1E4C3}" type="slidenum">
              <a:rPr lang="en-GB" smtClean="0"/>
              <a:t>‹#›</a:t>
            </a:fld>
            <a:endParaRPr lang="en-GB"/>
          </a:p>
        </p:txBody>
      </p:sp>
    </p:spTree>
    <p:extLst>
      <p:ext uri="{BB962C8B-B14F-4D97-AF65-F5344CB8AC3E}">
        <p14:creationId xmlns:p14="http://schemas.microsoft.com/office/powerpoint/2010/main" val="1820334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BFCA2-9F15-4704-AE6D-678DA83CA05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FDEA38E-CA61-4DF2-83B7-2B70AA76357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75E97AF-CD8E-4380-AE0B-FB1A6D384253}"/>
              </a:ext>
            </a:extLst>
          </p:cNvPr>
          <p:cNvSpPr>
            <a:spLocks noGrp="1"/>
          </p:cNvSpPr>
          <p:nvPr>
            <p:ph type="dt" sz="half" idx="10"/>
          </p:nvPr>
        </p:nvSpPr>
        <p:spPr/>
        <p:txBody>
          <a:bodyPr/>
          <a:lstStyle/>
          <a:p>
            <a:fld id="{9A545BAC-438A-4A9B-825D-147A1DE0F9AC}" type="datetimeFigureOut">
              <a:rPr lang="en-GB" smtClean="0"/>
              <a:t>25/05/2023</a:t>
            </a:fld>
            <a:endParaRPr lang="en-GB"/>
          </a:p>
        </p:txBody>
      </p:sp>
      <p:sp>
        <p:nvSpPr>
          <p:cNvPr id="5" name="Footer Placeholder 4">
            <a:extLst>
              <a:ext uri="{FF2B5EF4-FFF2-40B4-BE49-F238E27FC236}">
                <a16:creationId xmlns:a16="http://schemas.microsoft.com/office/drawing/2014/main" id="{09AD40D2-9866-469F-8EE9-E661E654DCF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050FF6-45D9-4285-9BE9-682A2BCECBFC}"/>
              </a:ext>
            </a:extLst>
          </p:cNvPr>
          <p:cNvSpPr>
            <a:spLocks noGrp="1"/>
          </p:cNvSpPr>
          <p:nvPr>
            <p:ph type="sldNum" sz="quarter" idx="12"/>
          </p:nvPr>
        </p:nvSpPr>
        <p:spPr/>
        <p:txBody>
          <a:bodyPr/>
          <a:lstStyle/>
          <a:p>
            <a:fld id="{721EF553-0FCA-48D6-A595-5D9E0BD1E4C3}" type="slidenum">
              <a:rPr lang="en-GB" smtClean="0"/>
              <a:t>‹#›</a:t>
            </a:fld>
            <a:endParaRPr lang="en-GB"/>
          </a:p>
        </p:txBody>
      </p:sp>
    </p:spTree>
    <p:extLst>
      <p:ext uri="{BB962C8B-B14F-4D97-AF65-F5344CB8AC3E}">
        <p14:creationId xmlns:p14="http://schemas.microsoft.com/office/powerpoint/2010/main" val="3928138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407F7A-187F-4F7A-BE59-E29C3457848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CFFCF46-817F-4914-8822-9A890A7A2D7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ACC0D5A-3941-4AEF-AE58-99B35BFD09B2}"/>
              </a:ext>
            </a:extLst>
          </p:cNvPr>
          <p:cNvSpPr>
            <a:spLocks noGrp="1"/>
          </p:cNvSpPr>
          <p:nvPr>
            <p:ph type="dt" sz="half" idx="10"/>
          </p:nvPr>
        </p:nvSpPr>
        <p:spPr/>
        <p:txBody>
          <a:bodyPr/>
          <a:lstStyle/>
          <a:p>
            <a:fld id="{9A545BAC-438A-4A9B-825D-147A1DE0F9AC}" type="datetimeFigureOut">
              <a:rPr lang="en-GB" smtClean="0"/>
              <a:t>25/05/2023</a:t>
            </a:fld>
            <a:endParaRPr lang="en-GB"/>
          </a:p>
        </p:txBody>
      </p:sp>
      <p:sp>
        <p:nvSpPr>
          <p:cNvPr id="5" name="Footer Placeholder 4">
            <a:extLst>
              <a:ext uri="{FF2B5EF4-FFF2-40B4-BE49-F238E27FC236}">
                <a16:creationId xmlns:a16="http://schemas.microsoft.com/office/drawing/2014/main" id="{0ADEB5E0-F7F8-4A1D-8F90-D66EE82763B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932CF8-AEAB-45D9-B889-75FECBD59DDC}"/>
              </a:ext>
            </a:extLst>
          </p:cNvPr>
          <p:cNvSpPr>
            <a:spLocks noGrp="1"/>
          </p:cNvSpPr>
          <p:nvPr>
            <p:ph type="sldNum" sz="quarter" idx="12"/>
          </p:nvPr>
        </p:nvSpPr>
        <p:spPr/>
        <p:txBody>
          <a:bodyPr/>
          <a:lstStyle/>
          <a:p>
            <a:fld id="{721EF553-0FCA-48D6-A595-5D9E0BD1E4C3}" type="slidenum">
              <a:rPr lang="en-GB" smtClean="0"/>
              <a:t>‹#›</a:t>
            </a:fld>
            <a:endParaRPr lang="en-GB"/>
          </a:p>
        </p:txBody>
      </p:sp>
    </p:spTree>
    <p:extLst>
      <p:ext uri="{BB962C8B-B14F-4D97-AF65-F5344CB8AC3E}">
        <p14:creationId xmlns:p14="http://schemas.microsoft.com/office/powerpoint/2010/main" val="3564336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DD72B-1CB6-49A9-B4EB-509B2F6BBC0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85111DD-3F01-4F2B-B966-BDC392D2A02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F595D6-AEAC-49B5-BE05-4B0076591F0B}"/>
              </a:ext>
            </a:extLst>
          </p:cNvPr>
          <p:cNvSpPr>
            <a:spLocks noGrp="1"/>
          </p:cNvSpPr>
          <p:nvPr>
            <p:ph type="dt" sz="half" idx="10"/>
          </p:nvPr>
        </p:nvSpPr>
        <p:spPr/>
        <p:txBody>
          <a:bodyPr/>
          <a:lstStyle/>
          <a:p>
            <a:fld id="{9A545BAC-438A-4A9B-825D-147A1DE0F9AC}" type="datetimeFigureOut">
              <a:rPr lang="en-GB" smtClean="0"/>
              <a:t>25/05/2023</a:t>
            </a:fld>
            <a:endParaRPr lang="en-GB"/>
          </a:p>
        </p:txBody>
      </p:sp>
      <p:sp>
        <p:nvSpPr>
          <p:cNvPr id="5" name="Footer Placeholder 4">
            <a:extLst>
              <a:ext uri="{FF2B5EF4-FFF2-40B4-BE49-F238E27FC236}">
                <a16:creationId xmlns:a16="http://schemas.microsoft.com/office/drawing/2014/main" id="{D0EC0CCD-912B-4415-9123-BB7438B6E7C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A19AFF5-82EE-43BF-9DC7-0039B871D1E0}"/>
              </a:ext>
            </a:extLst>
          </p:cNvPr>
          <p:cNvSpPr>
            <a:spLocks noGrp="1"/>
          </p:cNvSpPr>
          <p:nvPr>
            <p:ph type="sldNum" sz="quarter" idx="12"/>
          </p:nvPr>
        </p:nvSpPr>
        <p:spPr/>
        <p:txBody>
          <a:bodyPr/>
          <a:lstStyle/>
          <a:p>
            <a:fld id="{721EF553-0FCA-48D6-A595-5D9E0BD1E4C3}" type="slidenum">
              <a:rPr lang="en-GB" smtClean="0"/>
              <a:t>‹#›</a:t>
            </a:fld>
            <a:endParaRPr lang="en-GB"/>
          </a:p>
        </p:txBody>
      </p:sp>
    </p:spTree>
    <p:extLst>
      <p:ext uri="{BB962C8B-B14F-4D97-AF65-F5344CB8AC3E}">
        <p14:creationId xmlns:p14="http://schemas.microsoft.com/office/powerpoint/2010/main" val="1701700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DE199-F3FD-40B5-BA11-DF3224A126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89714F4-307D-4ADA-ABB2-CD2FE81F52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2A5BC5D-767C-447B-8955-5D1B4612BAF1}"/>
              </a:ext>
            </a:extLst>
          </p:cNvPr>
          <p:cNvSpPr>
            <a:spLocks noGrp="1"/>
          </p:cNvSpPr>
          <p:nvPr>
            <p:ph type="dt" sz="half" idx="10"/>
          </p:nvPr>
        </p:nvSpPr>
        <p:spPr/>
        <p:txBody>
          <a:bodyPr/>
          <a:lstStyle/>
          <a:p>
            <a:fld id="{9A545BAC-438A-4A9B-825D-147A1DE0F9AC}" type="datetimeFigureOut">
              <a:rPr lang="en-GB" smtClean="0"/>
              <a:t>25/05/2023</a:t>
            </a:fld>
            <a:endParaRPr lang="en-GB"/>
          </a:p>
        </p:txBody>
      </p:sp>
      <p:sp>
        <p:nvSpPr>
          <p:cNvPr id="5" name="Footer Placeholder 4">
            <a:extLst>
              <a:ext uri="{FF2B5EF4-FFF2-40B4-BE49-F238E27FC236}">
                <a16:creationId xmlns:a16="http://schemas.microsoft.com/office/drawing/2014/main" id="{43BEF01E-2EE9-4B13-816C-C5A5A0CE829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CC1E238-0858-4664-90D1-9C1C9BE58B56}"/>
              </a:ext>
            </a:extLst>
          </p:cNvPr>
          <p:cNvSpPr>
            <a:spLocks noGrp="1"/>
          </p:cNvSpPr>
          <p:nvPr>
            <p:ph type="sldNum" sz="quarter" idx="12"/>
          </p:nvPr>
        </p:nvSpPr>
        <p:spPr/>
        <p:txBody>
          <a:bodyPr/>
          <a:lstStyle/>
          <a:p>
            <a:fld id="{721EF553-0FCA-48D6-A595-5D9E0BD1E4C3}" type="slidenum">
              <a:rPr lang="en-GB" smtClean="0"/>
              <a:t>‹#›</a:t>
            </a:fld>
            <a:endParaRPr lang="en-GB"/>
          </a:p>
        </p:txBody>
      </p:sp>
    </p:spTree>
    <p:extLst>
      <p:ext uri="{BB962C8B-B14F-4D97-AF65-F5344CB8AC3E}">
        <p14:creationId xmlns:p14="http://schemas.microsoft.com/office/powerpoint/2010/main" val="612058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89F8A-F435-4206-BE59-07012519643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8EC5B26-28D9-444B-B143-0F4411C0979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18524BA-04D7-418E-AFFF-E7480B7CE36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8F16F07-26E3-439E-895C-7536BC8624DB}"/>
              </a:ext>
            </a:extLst>
          </p:cNvPr>
          <p:cNvSpPr>
            <a:spLocks noGrp="1"/>
          </p:cNvSpPr>
          <p:nvPr>
            <p:ph type="dt" sz="half" idx="10"/>
          </p:nvPr>
        </p:nvSpPr>
        <p:spPr/>
        <p:txBody>
          <a:bodyPr/>
          <a:lstStyle/>
          <a:p>
            <a:fld id="{9A545BAC-438A-4A9B-825D-147A1DE0F9AC}" type="datetimeFigureOut">
              <a:rPr lang="en-GB" smtClean="0"/>
              <a:t>25/05/2023</a:t>
            </a:fld>
            <a:endParaRPr lang="en-GB"/>
          </a:p>
        </p:txBody>
      </p:sp>
      <p:sp>
        <p:nvSpPr>
          <p:cNvPr id="6" name="Footer Placeholder 5">
            <a:extLst>
              <a:ext uri="{FF2B5EF4-FFF2-40B4-BE49-F238E27FC236}">
                <a16:creationId xmlns:a16="http://schemas.microsoft.com/office/drawing/2014/main" id="{2560D3EB-B16B-4EDA-BF38-04FF361F812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03E794C-28F1-4B57-9E16-B3FCC5A5DD49}"/>
              </a:ext>
            </a:extLst>
          </p:cNvPr>
          <p:cNvSpPr>
            <a:spLocks noGrp="1"/>
          </p:cNvSpPr>
          <p:nvPr>
            <p:ph type="sldNum" sz="quarter" idx="12"/>
          </p:nvPr>
        </p:nvSpPr>
        <p:spPr/>
        <p:txBody>
          <a:bodyPr/>
          <a:lstStyle/>
          <a:p>
            <a:fld id="{721EF553-0FCA-48D6-A595-5D9E0BD1E4C3}" type="slidenum">
              <a:rPr lang="en-GB" smtClean="0"/>
              <a:t>‹#›</a:t>
            </a:fld>
            <a:endParaRPr lang="en-GB"/>
          </a:p>
        </p:txBody>
      </p:sp>
    </p:spTree>
    <p:extLst>
      <p:ext uri="{BB962C8B-B14F-4D97-AF65-F5344CB8AC3E}">
        <p14:creationId xmlns:p14="http://schemas.microsoft.com/office/powerpoint/2010/main" val="2807384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EE554-5CA9-418C-BD21-AC7A82F294B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97952AB-8BAC-4483-8A7B-B7E84ABB2F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006DC28-68B1-49A8-9BDD-E7EB3551BF5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61BEAE9-3CBE-4EEE-9BE9-DD2C7E6E46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250529B-F10F-4947-8C14-D44EDBCEF8D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BEEE26E-2733-418D-892E-E391514B2080}"/>
              </a:ext>
            </a:extLst>
          </p:cNvPr>
          <p:cNvSpPr>
            <a:spLocks noGrp="1"/>
          </p:cNvSpPr>
          <p:nvPr>
            <p:ph type="dt" sz="half" idx="10"/>
          </p:nvPr>
        </p:nvSpPr>
        <p:spPr/>
        <p:txBody>
          <a:bodyPr/>
          <a:lstStyle/>
          <a:p>
            <a:fld id="{9A545BAC-438A-4A9B-825D-147A1DE0F9AC}" type="datetimeFigureOut">
              <a:rPr lang="en-GB" smtClean="0"/>
              <a:t>25/05/2023</a:t>
            </a:fld>
            <a:endParaRPr lang="en-GB"/>
          </a:p>
        </p:txBody>
      </p:sp>
      <p:sp>
        <p:nvSpPr>
          <p:cNvPr id="8" name="Footer Placeholder 7">
            <a:extLst>
              <a:ext uri="{FF2B5EF4-FFF2-40B4-BE49-F238E27FC236}">
                <a16:creationId xmlns:a16="http://schemas.microsoft.com/office/drawing/2014/main" id="{488954CB-A457-431C-A16C-9143C611293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612ACCC-6B24-4AD4-9710-3A4EC459C349}"/>
              </a:ext>
            </a:extLst>
          </p:cNvPr>
          <p:cNvSpPr>
            <a:spLocks noGrp="1"/>
          </p:cNvSpPr>
          <p:nvPr>
            <p:ph type="sldNum" sz="quarter" idx="12"/>
          </p:nvPr>
        </p:nvSpPr>
        <p:spPr/>
        <p:txBody>
          <a:bodyPr/>
          <a:lstStyle/>
          <a:p>
            <a:fld id="{721EF553-0FCA-48D6-A595-5D9E0BD1E4C3}" type="slidenum">
              <a:rPr lang="en-GB" smtClean="0"/>
              <a:t>‹#›</a:t>
            </a:fld>
            <a:endParaRPr lang="en-GB"/>
          </a:p>
        </p:txBody>
      </p:sp>
    </p:spTree>
    <p:extLst>
      <p:ext uri="{BB962C8B-B14F-4D97-AF65-F5344CB8AC3E}">
        <p14:creationId xmlns:p14="http://schemas.microsoft.com/office/powerpoint/2010/main" val="3494650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BB950-BAFC-4BA5-9A1A-64AC4E99907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720A256-FE9E-4D34-9765-2E82943C9695}"/>
              </a:ext>
            </a:extLst>
          </p:cNvPr>
          <p:cNvSpPr>
            <a:spLocks noGrp="1"/>
          </p:cNvSpPr>
          <p:nvPr>
            <p:ph type="dt" sz="half" idx="10"/>
          </p:nvPr>
        </p:nvSpPr>
        <p:spPr/>
        <p:txBody>
          <a:bodyPr/>
          <a:lstStyle/>
          <a:p>
            <a:fld id="{9A545BAC-438A-4A9B-825D-147A1DE0F9AC}" type="datetimeFigureOut">
              <a:rPr lang="en-GB" smtClean="0"/>
              <a:t>25/05/2023</a:t>
            </a:fld>
            <a:endParaRPr lang="en-GB"/>
          </a:p>
        </p:txBody>
      </p:sp>
      <p:sp>
        <p:nvSpPr>
          <p:cNvPr id="4" name="Footer Placeholder 3">
            <a:extLst>
              <a:ext uri="{FF2B5EF4-FFF2-40B4-BE49-F238E27FC236}">
                <a16:creationId xmlns:a16="http://schemas.microsoft.com/office/drawing/2014/main" id="{D581CAAC-695C-4443-A480-6A7236814C3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E90EF39-F3C1-42A5-99C1-EACF422EF2B6}"/>
              </a:ext>
            </a:extLst>
          </p:cNvPr>
          <p:cNvSpPr>
            <a:spLocks noGrp="1"/>
          </p:cNvSpPr>
          <p:nvPr>
            <p:ph type="sldNum" sz="quarter" idx="12"/>
          </p:nvPr>
        </p:nvSpPr>
        <p:spPr/>
        <p:txBody>
          <a:bodyPr/>
          <a:lstStyle/>
          <a:p>
            <a:fld id="{721EF553-0FCA-48D6-A595-5D9E0BD1E4C3}" type="slidenum">
              <a:rPr lang="en-GB" smtClean="0"/>
              <a:t>‹#›</a:t>
            </a:fld>
            <a:endParaRPr lang="en-GB"/>
          </a:p>
        </p:txBody>
      </p:sp>
    </p:spTree>
    <p:extLst>
      <p:ext uri="{BB962C8B-B14F-4D97-AF65-F5344CB8AC3E}">
        <p14:creationId xmlns:p14="http://schemas.microsoft.com/office/powerpoint/2010/main" val="1789614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952F99-561D-4B4E-B53C-8B8B3F447066}"/>
              </a:ext>
            </a:extLst>
          </p:cNvPr>
          <p:cNvSpPr>
            <a:spLocks noGrp="1"/>
          </p:cNvSpPr>
          <p:nvPr>
            <p:ph type="dt" sz="half" idx="10"/>
          </p:nvPr>
        </p:nvSpPr>
        <p:spPr/>
        <p:txBody>
          <a:bodyPr/>
          <a:lstStyle/>
          <a:p>
            <a:fld id="{9A545BAC-438A-4A9B-825D-147A1DE0F9AC}" type="datetimeFigureOut">
              <a:rPr lang="en-GB" smtClean="0"/>
              <a:t>25/05/2023</a:t>
            </a:fld>
            <a:endParaRPr lang="en-GB"/>
          </a:p>
        </p:txBody>
      </p:sp>
      <p:sp>
        <p:nvSpPr>
          <p:cNvPr id="3" name="Footer Placeholder 2">
            <a:extLst>
              <a:ext uri="{FF2B5EF4-FFF2-40B4-BE49-F238E27FC236}">
                <a16:creationId xmlns:a16="http://schemas.microsoft.com/office/drawing/2014/main" id="{3218A1D8-86B0-4260-B333-B4AADFC868C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ACAC03C-CE82-47F7-AD7A-EEC698E18E6B}"/>
              </a:ext>
            </a:extLst>
          </p:cNvPr>
          <p:cNvSpPr>
            <a:spLocks noGrp="1"/>
          </p:cNvSpPr>
          <p:nvPr>
            <p:ph type="sldNum" sz="quarter" idx="12"/>
          </p:nvPr>
        </p:nvSpPr>
        <p:spPr/>
        <p:txBody>
          <a:bodyPr/>
          <a:lstStyle/>
          <a:p>
            <a:fld id="{721EF553-0FCA-48D6-A595-5D9E0BD1E4C3}" type="slidenum">
              <a:rPr lang="en-GB" smtClean="0"/>
              <a:t>‹#›</a:t>
            </a:fld>
            <a:endParaRPr lang="en-GB"/>
          </a:p>
        </p:txBody>
      </p:sp>
    </p:spTree>
    <p:extLst>
      <p:ext uri="{BB962C8B-B14F-4D97-AF65-F5344CB8AC3E}">
        <p14:creationId xmlns:p14="http://schemas.microsoft.com/office/powerpoint/2010/main" val="1191373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66079-6C0C-40DE-9421-4211243FB4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C153F1D-D3D5-4822-95F1-DFC396DFD1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BAB5742-38E1-4831-9803-32FBB78CA7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360D4CE-2906-447E-A1C1-72C6748E8173}"/>
              </a:ext>
            </a:extLst>
          </p:cNvPr>
          <p:cNvSpPr>
            <a:spLocks noGrp="1"/>
          </p:cNvSpPr>
          <p:nvPr>
            <p:ph type="dt" sz="half" idx="10"/>
          </p:nvPr>
        </p:nvSpPr>
        <p:spPr/>
        <p:txBody>
          <a:bodyPr/>
          <a:lstStyle/>
          <a:p>
            <a:fld id="{9A545BAC-438A-4A9B-825D-147A1DE0F9AC}" type="datetimeFigureOut">
              <a:rPr lang="en-GB" smtClean="0"/>
              <a:t>25/05/2023</a:t>
            </a:fld>
            <a:endParaRPr lang="en-GB"/>
          </a:p>
        </p:txBody>
      </p:sp>
      <p:sp>
        <p:nvSpPr>
          <p:cNvPr id="6" name="Footer Placeholder 5">
            <a:extLst>
              <a:ext uri="{FF2B5EF4-FFF2-40B4-BE49-F238E27FC236}">
                <a16:creationId xmlns:a16="http://schemas.microsoft.com/office/drawing/2014/main" id="{28728959-42E1-4223-81E2-A791D660D9E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891E0A4-49D3-45CC-9572-C9B8A2EFE19A}"/>
              </a:ext>
            </a:extLst>
          </p:cNvPr>
          <p:cNvSpPr>
            <a:spLocks noGrp="1"/>
          </p:cNvSpPr>
          <p:nvPr>
            <p:ph type="sldNum" sz="quarter" idx="12"/>
          </p:nvPr>
        </p:nvSpPr>
        <p:spPr/>
        <p:txBody>
          <a:bodyPr/>
          <a:lstStyle/>
          <a:p>
            <a:fld id="{721EF553-0FCA-48D6-A595-5D9E0BD1E4C3}" type="slidenum">
              <a:rPr lang="en-GB" smtClean="0"/>
              <a:t>‹#›</a:t>
            </a:fld>
            <a:endParaRPr lang="en-GB"/>
          </a:p>
        </p:txBody>
      </p:sp>
    </p:spTree>
    <p:extLst>
      <p:ext uri="{BB962C8B-B14F-4D97-AF65-F5344CB8AC3E}">
        <p14:creationId xmlns:p14="http://schemas.microsoft.com/office/powerpoint/2010/main" val="2402771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80F14-1EB2-4B18-AD62-2E4E0928FF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D0C2D5E-E5A7-4077-9A04-2C9CEB05A7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996CC4E-1A90-49DC-AE82-DE25F9A2A2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AF3B8F0-6073-4BDE-BDEF-16068390346A}"/>
              </a:ext>
            </a:extLst>
          </p:cNvPr>
          <p:cNvSpPr>
            <a:spLocks noGrp="1"/>
          </p:cNvSpPr>
          <p:nvPr>
            <p:ph type="dt" sz="half" idx="10"/>
          </p:nvPr>
        </p:nvSpPr>
        <p:spPr/>
        <p:txBody>
          <a:bodyPr/>
          <a:lstStyle/>
          <a:p>
            <a:fld id="{9A545BAC-438A-4A9B-825D-147A1DE0F9AC}" type="datetimeFigureOut">
              <a:rPr lang="en-GB" smtClean="0"/>
              <a:t>25/05/2023</a:t>
            </a:fld>
            <a:endParaRPr lang="en-GB"/>
          </a:p>
        </p:txBody>
      </p:sp>
      <p:sp>
        <p:nvSpPr>
          <p:cNvPr id="6" name="Footer Placeholder 5">
            <a:extLst>
              <a:ext uri="{FF2B5EF4-FFF2-40B4-BE49-F238E27FC236}">
                <a16:creationId xmlns:a16="http://schemas.microsoft.com/office/drawing/2014/main" id="{3C8F9782-A49E-4174-B818-A3CABCB5C7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808EA3B-7B80-4867-A6B5-A1F782521D69}"/>
              </a:ext>
            </a:extLst>
          </p:cNvPr>
          <p:cNvSpPr>
            <a:spLocks noGrp="1"/>
          </p:cNvSpPr>
          <p:nvPr>
            <p:ph type="sldNum" sz="quarter" idx="12"/>
          </p:nvPr>
        </p:nvSpPr>
        <p:spPr/>
        <p:txBody>
          <a:bodyPr/>
          <a:lstStyle/>
          <a:p>
            <a:fld id="{721EF553-0FCA-48D6-A595-5D9E0BD1E4C3}" type="slidenum">
              <a:rPr lang="en-GB" smtClean="0"/>
              <a:t>‹#›</a:t>
            </a:fld>
            <a:endParaRPr lang="en-GB"/>
          </a:p>
        </p:txBody>
      </p:sp>
    </p:spTree>
    <p:extLst>
      <p:ext uri="{BB962C8B-B14F-4D97-AF65-F5344CB8AC3E}">
        <p14:creationId xmlns:p14="http://schemas.microsoft.com/office/powerpoint/2010/main" val="655872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21DF2C-4E69-495D-A5E5-C869C50B14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7268FF2-0662-45C2-A000-74BFB0C4EC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3660FA-664C-4137-9E68-D7778E1534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545BAC-438A-4A9B-825D-147A1DE0F9AC}" type="datetimeFigureOut">
              <a:rPr lang="en-GB" smtClean="0"/>
              <a:t>25/05/2023</a:t>
            </a:fld>
            <a:endParaRPr lang="en-GB"/>
          </a:p>
        </p:txBody>
      </p:sp>
      <p:sp>
        <p:nvSpPr>
          <p:cNvPr id="5" name="Footer Placeholder 4">
            <a:extLst>
              <a:ext uri="{FF2B5EF4-FFF2-40B4-BE49-F238E27FC236}">
                <a16:creationId xmlns:a16="http://schemas.microsoft.com/office/drawing/2014/main" id="{8BA63CA6-DB6C-41C5-A16A-FD8C608FB8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8BB0C1D-B361-4773-9123-0A721E5570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1EF553-0FCA-48D6-A595-5D9E0BD1E4C3}" type="slidenum">
              <a:rPr lang="en-GB" smtClean="0"/>
              <a:t>‹#›</a:t>
            </a:fld>
            <a:endParaRPr lang="en-GB"/>
          </a:p>
        </p:txBody>
      </p:sp>
    </p:spTree>
    <p:extLst>
      <p:ext uri="{BB962C8B-B14F-4D97-AF65-F5344CB8AC3E}">
        <p14:creationId xmlns:p14="http://schemas.microsoft.com/office/powerpoint/2010/main" val="1364088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2.xml.rels><?xml version="1.0" encoding="UTF-8" standalone="yes"?>
<Relationships xmlns="http://schemas.openxmlformats.org/package/2006/relationships"><Relationship Id="rId8" Type="http://schemas.openxmlformats.org/officeDocument/2006/relationships/comments" Target="../comments/comment2.xml"/><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93E6E8F-995D-43DD-8FE6-C930DBCA0BA3}"/>
              </a:ext>
            </a:extLst>
          </p:cNvPr>
          <p:cNvSpPr/>
          <p:nvPr/>
        </p:nvSpPr>
        <p:spPr>
          <a:xfrm>
            <a:off x="6698418" y="62870"/>
            <a:ext cx="5344575" cy="2362185"/>
          </a:xfrm>
          <a:prstGeom prst="rect">
            <a:avLst/>
          </a:prstGeom>
          <a:solidFill>
            <a:schemeClr val="accent1">
              <a:lumMod val="20000"/>
              <a:lumOff val="80000"/>
            </a:schemeClr>
          </a:solidFill>
          <a:ln w="28575">
            <a:solidFill>
              <a:schemeClr val="accent1"/>
            </a:solidFill>
            <a:prstDash val="dash"/>
          </a:ln>
        </p:spPr>
        <p:txBody>
          <a:bodyPr wrap="square">
            <a:spAutoFit/>
          </a:bodyPr>
          <a:lstStyle/>
          <a:p>
            <a:pPr algn="ctr">
              <a:spcAft>
                <a:spcPts val="1200"/>
              </a:spcAft>
            </a:pPr>
            <a:endParaRPr lang="en-US" sz="1250" dirty="0"/>
          </a:p>
          <a:p>
            <a:pPr algn="ctr">
              <a:spcAft>
                <a:spcPts val="1200"/>
              </a:spcAft>
            </a:pPr>
            <a:endParaRPr lang="en-US" sz="1250" dirty="0"/>
          </a:p>
          <a:p>
            <a:pPr algn="ctr">
              <a:spcAft>
                <a:spcPts val="1200"/>
              </a:spcAft>
            </a:pPr>
            <a:endParaRPr lang="en-US" sz="1250" dirty="0"/>
          </a:p>
          <a:p>
            <a:pPr algn="ctr">
              <a:spcAft>
                <a:spcPts val="1200"/>
              </a:spcAft>
            </a:pPr>
            <a:endParaRPr lang="en-US" sz="1250" dirty="0"/>
          </a:p>
          <a:p>
            <a:pPr algn="ctr">
              <a:spcAft>
                <a:spcPts val="1200"/>
              </a:spcAft>
            </a:pPr>
            <a:endParaRPr lang="en-US" sz="1250" dirty="0"/>
          </a:p>
          <a:p>
            <a:pPr algn="ctr">
              <a:spcAft>
                <a:spcPts val="1200"/>
              </a:spcAft>
            </a:pPr>
            <a:endParaRPr lang="en-US" sz="1250" dirty="0"/>
          </a:p>
          <a:p>
            <a:pPr algn="ctr">
              <a:spcAft>
                <a:spcPts val="1200"/>
              </a:spcAft>
            </a:pPr>
            <a:endParaRPr lang="en-US" sz="1250" dirty="0"/>
          </a:p>
        </p:txBody>
      </p:sp>
      <p:sp>
        <p:nvSpPr>
          <p:cNvPr id="25" name="Rectangle 24">
            <a:extLst>
              <a:ext uri="{FF2B5EF4-FFF2-40B4-BE49-F238E27FC236}">
                <a16:creationId xmlns:a16="http://schemas.microsoft.com/office/drawing/2014/main" id="{1ADC3815-B276-4C02-8B26-DF1E227BE163}"/>
              </a:ext>
            </a:extLst>
          </p:cNvPr>
          <p:cNvSpPr/>
          <p:nvPr/>
        </p:nvSpPr>
        <p:spPr>
          <a:xfrm>
            <a:off x="149007" y="2562687"/>
            <a:ext cx="1992028" cy="2277547"/>
          </a:xfrm>
          <a:prstGeom prst="rect">
            <a:avLst/>
          </a:prstGeom>
          <a:solidFill>
            <a:schemeClr val="accent4">
              <a:lumMod val="20000"/>
              <a:lumOff val="80000"/>
            </a:schemeClr>
          </a:solidFill>
          <a:ln w="28575">
            <a:solidFill>
              <a:schemeClr val="accent4"/>
            </a:solidFill>
            <a:prstDash val="dash"/>
          </a:ln>
        </p:spPr>
        <p:txBody>
          <a:bodyPr wrap="square">
            <a:spAutoFit/>
          </a:bodyPr>
          <a:lstStyle/>
          <a:p>
            <a:pPr algn="ctr">
              <a:spcAft>
                <a:spcPts val="1200"/>
              </a:spcAft>
            </a:pPr>
            <a:r>
              <a:rPr lang="en-US" sz="1200" b="1" u="sng" dirty="0"/>
              <a:t>Using our senses</a:t>
            </a:r>
            <a:endParaRPr lang="en-US" sz="1200" b="1" dirty="0"/>
          </a:p>
          <a:p>
            <a:r>
              <a:rPr lang="en-US" sz="1200" dirty="0"/>
              <a:t>A range of senses are used when eating food:</a:t>
            </a:r>
          </a:p>
          <a:p>
            <a:pPr marL="285750" indent="-285750">
              <a:buFont typeface="Arial" panose="020B0604020202020204" pitchFamily="34" charset="0"/>
              <a:buChar char="•"/>
            </a:pPr>
            <a:r>
              <a:rPr lang="en-US" sz="1200" dirty="0"/>
              <a:t>sight;</a:t>
            </a:r>
          </a:p>
          <a:p>
            <a:pPr marL="285750" indent="-285750">
              <a:buFont typeface="Arial" panose="020B0604020202020204" pitchFamily="34" charset="0"/>
              <a:buChar char="•"/>
            </a:pPr>
            <a:r>
              <a:rPr lang="en-US" sz="1200" dirty="0"/>
              <a:t>smell;</a:t>
            </a:r>
          </a:p>
          <a:p>
            <a:pPr marL="285750" indent="-285750">
              <a:buFont typeface="Arial" panose="020B0604020202020204" pitchFamily="34" charset="0"/>
              <a:buChar char="•"/>
            </a:pPr>
            <a:r>
              <a:rPr lang="en-US" sz="1200" dirty="0"/>
              <a:t>hearing;</a:t>
            </a:r>
          </a:p>
          <a:p>
            <a:pPr marL="285750" indent="-285750">
              <a:buFont typeface="Arial" panose="020B0604020202020204" pitchFamily="34" charset="0"/>
              <a:buChar char="•"/>
            </a:pPr>
            <a:r>
              <a:rPr lang="en-US" sz="1200" dirty="0"/>
              <a:t>taste;</a:t>
            </a:r>
          </a:p>
          <a:p>
            <a:pPr marL="285750" indent="-285750">
              <a:buFont typeface="Arial" panose="020B0604020202020204" pitchFamily="34" charset="0"/>
              <a:buChar char="•"/>
            </a:pPr>
            <a:r>
              <a:rPr lang="en-US" sz="1200" dirty="0"/>
              <a:t>touch.</a:t>
            </a:r>
          </a:p>
          <a:p>
            <a:r>
              <a:rPr lang="en-US" sz="1200" dirty="0"/>
              <a:t>A combination of these senses helps to evaluate a food.</a:t>
            </a:r>
            <a:endParaRPr lang="en-GB" sz="1000" dirty="0">
              <a:solidFill>
                <a:prstClr val="black"/>
              </a:solidFill>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EDAFEC3E-2352-4C0A-87F8-489AB641AA59}"/>
              </a:ext>
            </a:extLst>
          </p:cNvPr>
          <p:cNvSpPr/>
          <p:nvPr/>
        </p:nvSpPr>
        <p:spPr>
          <a:xfrm>
            <a:off x="2233635" y="2564472"/>
            <a:ext cx="2549371" cy="1169551"/>
          </a:xfrm>
          <a:prstGeom prst="rect">
            <a:avLst/>
          </a:prstGeom>
          <a:solidFill>
            <a:schemeClr val="accent2">
              <a:lumMod val="20000"/>
              <a:lumOff val="80000"/>
            </a:schemeClr>
          </a:solidFill>
          <a:ln w="28575">
            <a:solidFill>
              <a:srgbClr val="FF0000"/>
            </a:solidFill>
            <a:prstDash val="dash"/>
          </a:ln>
        </p:spPr>
        <p:txBody>
          <a:bodyPr wrap="square">
            <a:spAutoFit/>
          </a:bodyPr>
          <a:lstStyle/>
          <a:p>
            <a:pPr algn="ctr">
              <a:spcAft>
                <a:spcPts val="1200"/>
              </a:spcAft>
            </a:pPr>
            <a:r>
              <a:rPr lang="en-US" sz="1200" b="1" u="sng" dirty="0"/>
              <a:t>Taste </a:t>
            </a:r>
          </a:p>
          <a:p>
            <a:r>
              <a:rPr lang="en-US" sz="1200" dirty="0"/>
              <a:t>The tongue can detect five basic tastes:</a:t>
            </a:r>
          </a:p>
          <a:p>
            <a:r>
              <a:rPr lang="en-US" sz="1200" dirty="0"/>
              <a:t>· bitter; salt; sour; sweet; and umami (</a:t>
            </a:r>
            <a:r>
              <a:rPr lang="en-US" sz="1200" dirty="0" err="1"/>
              <a:t>savoury</a:t>
            </a:r>
            <a:r>
              <a:rPr lang="en-US" sz="1200" dirty="0"/>
              <a:t>).</a:t>
            </a:r>
          </a:p>
        </p:txBody>
      </p:sp>
      <p:sp>
        <p:nvSpPr>
          <p:cNvPr id="19" name="Rectangle 18">
            <a:extLst>
              <a:ext uri="{FF2B5EF4-FFF2-40B4-BE49-F238E27FC236}">
                <a16:creationId xmlns:a16="http://schemas.microsoft.com/office/drawing/2014/main" id="{22EAF3CF-5558-4F21-B220-48328E8D4E39}"/>
              </a:ext>
            </a:extLst>
          </p:cNvPr>
          <p:cNvSpPr/>
          <p:nvPr/>
        </p:nvSpPr>
        <p:spPr>
          <a:xfrm>
            <a:off x="149006" y="4921261"/>
            <a:ext cx="1992029" cy="1908215"/>
          </a:xfrm>
          <a:prstGeom prst="rect">
            <a:avLst/>
          </a:prstGeom>
          <a:solidFill>
            <a:schemeClr val="accent2">
              <a:lumMod val="20000"/>
              <a:lumOff val="80000"/>
            </a:schemeClr>
          </a:solidFill>
          <a:ln w="28575">
            <a:solidFill>
              <a:srgbClr val="FF0000"/>
            </a:solidFill>
            <a:prstDash val="dash"/>
          </a:ln>
        </p:spPr>
        <p:txBody>
          <a:bodyPr wrap="square">
            <a:spAutoFit/>
          </a:bodyPr>
          <a:lstStyle/>
          <a:p>
            <a:pPr algn="ctr">
              <a:spcAft>
                <a:spcPts val="1200"/>
              </a:spcAft>
            </a:pPr>
            <a:r>
              <a:rPr lang="en-US" sz="1200" b="1" u="sng" dirty="0">
                <a:solidFill>
                  <a:srgbClr val="000000"/>
                </a:solidFill>
              </a:rPr>
              <a:t>Sight </a:t>
            </a:r>
          </a:p>
          <a:p>
            <a:r>
              <a:rPr lang="en-US" sz="1200" dirty="0">
                <a:solidFill>
                  <a:srgbClr val="000000"/>
                </a:solidFill>
              </a:rPr>
              <a:t>The size, shape, </a:t>
            </a:r>
            <a:r>
              <a:rPr lang="en-US" sz="1200" dirty="0" err="1">
                <a:solidFill>
                  <a:srgbClr val="000000"/>
                </a:solidFill>
              </a:rPr>
              <a:t>colour</a:t>
            </a:r>
            <a:r>
              <a:rPr lang="en-US" sz="1200" dirty="0">
                <a:solidFill>
                  <a:srgbClr val="000000"/>
                </a:solidFill>
              </a:rPr>
              <a:t>, temperature and surface texture all play an important part in helping to determine your first reaction to a food. Often if a food does not look </a:t>
            </a:r>
            <a:r>
              <a:rPr lang="en-US" sz="1200" dirty="0" err="1">
                <a:solidFill>
                  <a:srgbClr val="000000"/>
                </a:solidFill>
              </a:rPr>
              <a:t>appetising</a:t>
            </a:r>
            <a:r>
              <a:rPr lang="en-US" sz="1200" dirty="0">
                <a:solidFill>
                  <a:srgbClr val="000000"/>
                </a:solidFill>
              </a:rPr>
              <a:t>, then you will not eat it.</a:t>
            </a:r>
            <a:endParaRPr lang="en-GB" sz="1200" dirty="0"/>
          </a:p>
        </p:txBody>
      </p:sp>
      <p:sp>
        <p:nvSpPr>
          <p:cNvPr id="21" name="Rectangle 20">
            <a:extLst>
              <a:ext uri="{FF2B5EF4-FFF2-40B4-BE49-F238E27FC236}">
                <a16:creationId xmlns:a16="http://schemas.microsoft.com/office/drawing/2014/main" id="{16D99D1C-37D8-43F4-81BD-D7970164B3F5}"/>
              </a:ext>
            </a:extLst>
          </p:cNvPr>
          <p:cNvSpPr/>
          <p:nvPr/>
        </p:nvSpPr>
        <p:spPr>
          <a:xfrm>
            <a:off x="149007" y="62870"/>
            <a:ext cx="6441363" cy="2431435"/>
          </a:xfrm>
          <a:prstGeom prst="rect">
            <a:avLst/>
          </a:prstGeom>
          <a:solidFill>
            <a:schemeClr val="accent2">
              <a:lumMod val="20000"/>
              <a:lumOff val="80000"/>
            </a:schemeClr>
          </a:solidFill>
          <a:ln w="28575">
            <a:solidFill>
              <a:srgbClr val="FF0000"/>
            </a:solidFill>
            <a:prstDash val="dash"/>
          </a:ln>
        </p:spPr>
        <p:txBody>
          <a:bodyPr wrap="square">
            <a:spAutoFit/>
          </a:bodyPr>
          <a:lstStyle/>
          <a:p>
            <a:pPr algn="ctr"/>
            <a:r>
              <a:rPr lang="en-US" sz="2000" b="1" u="sng" dirty="0"/>
              <a:t>Year 7 - Sensory Evaluation</a:t>
            </a:r>
          </a:p>
          <a:p>
            <a:r>
              <a:rPr lang="en-US" sz="1200" dirty="0"/>
              <a:t>Sensory evaluation analyses and measures human responses to food and drink, e.g. appearance, touch, </a:t>
            </a:r>
            <a:r>
              <a:rPr lang="en-US" sz="1200" dirty="0" err="1"/>
              <a:t>odour</a:t>
            </a:r>
            <a:r>
              <a:rPr lang="en-US" sz="1200" dirty="0"/>
              <a:t>, texture, temperature and taste. </a:t>
            </a:r>
          </a:p>
          <a:p>
            <a:endParaRPr lang="en-US" sz="1200" dirty="0"/>
          </a:p>
          <a:p>
            <a:r>
              <a:rPr lang="en-US" sz="1200" dirty="0"/>
              <a:t>Sensory evaluation tests should be set up in a controlled way to ensure fair testing, e.g. no distracting </a:t>
            </a:r>
            <a:r>
              <a:rPr lang="en-US" sz="1200" dirty="0" err="1"/>
              <a:t>colours</a:t>
            </a:r>
            <a:r>
              <a:rPr lang="en-US" sz="1200" dirty="0"/>
              <a:t>, noise or smells; same size portions; coded samples, and water to drink. </a:t>
            </a:r>
          </a:p>
          <a:p>
            <a:endParaRPr lang="en-US" sz="1200" dirty="0"/>
          </a:p>
          <a:p>
            <a:r>
              <a:rPr lang="en-US" sz="1200" dirty="0"/>
              <a:t>Preference tests - these types of tests supply information about people's likes and dislikes of a food. They include hedonic, paired comparison and scoring tests. </a:t>
            </a:r>
          </a:p>
          <a:p>
            <a:endParaRPr lang="en-US" sz="1200" dirty="0"/>
          </a:p>
          <a:p>
            <a:r>
              <a:rPr lang="en-US" sz="1200" dirty="0"/>
              <a:t>Discrimination tests - these types of tests aim to evaluate specific attributes, i.e. characteristics of a food (such as crunchiness). They include triangle, duo trio, ranking and paired comparison tests.</a:t>
            </a:r>
            <a:endParaRPr lang="en-GB" sz="1200" dirty="0">
              <a:solidFill>
                <a:prstClr val="black"/>
              </a:solidFill>
              <a:cs typeface="Arial" panose="020B0604020202020204" pitchFamily="34" charset="0"/>
            </a:endParaRPr>
          </a:p>
        </p:txBody>
      </p:sp>
      <p:sp>
        <p:nvSpPr>
          <p:cNvPr id="23" name="Rectangle 22">
            <a:extLst>
              <a:ext uri="{FF2B5EF4-FFF2-40B4-BE49-F238E27FC236}">
                <a16:creationId xmlns:a16="http://schemas.microsoft.com/office/drawing/2014/main" id="{9553D01A-04E9-4998-9EB3-9807AA60C628}"/>
              </a:ext>
            </a:extLst>
          </p:cNvPr>
          <p:cNvSpPr/>
          <p:nvPr/>
        </p:nvSpPr>
        <p:spPr>
          <a:xfrm>
            <a:off x="2233634" y="3816835"/>
            <a:ext cx="2549371" cy="1538883"/>
          </a:xfrm>
          <a:prstGeom prst="rect">
            <a:avLst/>
          </a:prstGeom>
          <a:solidFill>
            <a:schemeClr val="accent2">
              <a:lumMod val="20000"/>
              <a:lumOff val="80000"/>
            </a:schemeClr>
          </a:solidFill>
          <a:ln w="28575">
            <a:solidFill>
              <a:schemeClr val="accent2"/>
            </a:solidFill>
            <a:prstDash val="dash"/>
          </a:ln>
        </p:spPr>
        <p:txBody>
          <a:bodyPr wrap="square">
            <a:spAutoFit/>
          </a:bodyPr>
          <a:lstStyle/>
          <a:p>
            <a:pPr algn="ctr">
              <a:spcAft>
                <a:spcPts val="1200"/>
              </a:spcAft>
            </a:pPr>
            <a:r>
              <a:rPr lang="en-US" sz="1200" b="1" u="sng" dirty="0">
                <a:solidFill>
                  <a:srgbClr val="000000"/>
                </a:solidFill>
              </a:rPr>
              <a:t>Smell</a:t>
            </a:r>
          </a:p>
          <a:p>
            <a:r>
              <a:rPr lang="en-US" sz="1200" dirty="0">
                <a:solidFill>
                  <a:srgbClr val="000000"/>
                </a:solidFill>
              </a:rPr>
              <a:t>The nose detects volatile aromas released from food. An </a:t>
            </a:r>
            <a:r>
              <a:rPr lang="en-US" sz="1200" dirty="0" err="1">
                <a:solidFill>
                  <a:srgbClr val="000000"/>
                </a:solidFill>
              </a:rPr>
              <a:t>odour</a:t>
            </a:r>
            <a:r>
              <a:rPr lang="en-US" sz="1200" dirty="0">
                <a:solidFill>
                  <a:srgbClr val="000000"/>
                </a:solidFill>
              </a:rPr>
              <a:t> may be described by association with a particular food, e.g. herby, cheesy, fishy. The intensity can also be recorded.</a:t>
            </a:r>
            <a:endParaRPr lang="en-GB" sz="1200" dirty="0"/>
          </a:p>
        </p:txBody>
      </p:sp>
      <p:sp>
        <p:nvSpPr>
          <p:cNvPr id="26" name="Rectangle 25">
            <a:extLst>
              <a:ext uri="{FF2B5EF4-FFF2-40B4-BE49-F238E27FC236}">
                <a16:creationId xmlns:a16="http://schemas.microsoft.com/office/drawing/2014/main" id="{2409B49D-194F-4126-851E-396DB039BDE5}"/>
              </a:ext>
            </a:extLst>
          </p:cNvPr>
          <p:cNvSpPr/>
          <p:nvPr/>
        </p:nvSpPr>
        <p:spPr>
          <a:xfrm>
            <a:off x="2233634" y="5453102"/>
            <a:ext cx="2549371" cy="1354217"/>
          </a:xfrm>
          <a:prstGeom prst="rect">
            <a:avLst/>
          </a:prstGeom>
          <a:solidFill>
            <a:schemeClr val="accent6">
              <a:lumMod val="20000"/>
              <a:lumOff val="80000"/>
            </a:schemeClr>
          </a:solidFill>
          <a:ln w="28575">
            <a:solidFill>
              <a:schemeClr val="accent6"/>
            </a:solidFill>
            <a:prstDash val="dash"/>
          </a:ln>
        </p:spPr>
        <p:txBody>
          <a:bodyPr wrap="square">
            <a:spAutoFit/>
          </a:bodyPr>
          <a:lstStyle/>
          <a:p>
            <a:pPr algn="ctr">
              <a:spcAft>
                <a:spcPts val="1200"/>
              </a:spcAft>
            </a:pPr>
            <a:r>
              <a:rPr lang="en-US" sz="1200" b="1" u="sng" dirty="0">
                <a:solidFill>
                  <a:srgbClr val="000000"/>
                </a:solidFill>
                <a:latin typeface="+mj-lt"/>
              </a:rPr>
              <a:t>Flavour</a:t>
            </a:r>
          </a:p>
          <a:p>
            <a:r>
              <a:rPr lang="en-US" sz="1200" dirty="0">
                <a:solidFill>
                  <a:srgbClr val="000000"/>
                </a:solidFill>
                <a:latin typeface="+mj-lt"/>
              </a:rPr>
              <a:t>Smell (</a:t>
            </a:r>
            <a:r>
              <a:rPr lang="en-US" sz="1200" dirty="0" err="1">
                <a:solidFill>
                  <a:srgbClr val="000000"/>
                </a:solidFill>
                <a:latin typeface="+mj-lt"/>
              </a:rPr>
              <a:t>odour</a:t>
            </a:r>
            <a:r>
              <a:rPr lang="en-US" sz="1200" dirty="0">
                <a:solidFill>
                  <a:srgbClr val="000000"/>
                </a:solidFill>
                <a:latin typeface="+mj-lt"/>
              </a:rPr>
              <a:t>) and taste work together to produce flavour. This is the reason why people with a blocked nose find it difficult to determine the </a:t>
            </a:r>
            <a:r>
              <a:rPr lang="en-US" sz="1200" dirty="0" err="1">
                <a:solidFill>
                  <a:srgbClr val="000000"/>
                </a:solidFill>
                <a:latin typeface="+mj-lt"/>
              </a:rPr>
              <a:t>flavours</a:t>
            </a:r>
            <a:r>
              <a:rPr lang="en-US" sz="1200" dirty="0">
                <a:solidFill>
                  <a:srgbClr val="000000"/>
                </a:solidFill>
                <a:latin typeface="+mj-lt"/>
              </a:rPr>
              <a:t> of foods.</a:t>
            </a:r>
            <a:endParaRPr lang="en-GB" sz="1200" dirty="0">
              <a:latin typeface="+mj-lt"/>
            </a:endParaRPr>
          </a:p>
        </p:txBody>
      </p:sp>
      <p:sp>
        <p:nvSpPr>
          <p:cNvPr id="27" name="Rectangle 26">
            <a:extLst>
              <a:ext uri="{FF2B5EF4-FFF2-40B4-BE49-F238E27FC236}">
                <a16:creationId xmlns:a16="http://schemas.microsoft.com/office/drawing/2014/main" id="{E5CCAB86-F8C8-4B1D-914B-5F57022F15AE}"/>
              </a:ext>
            </a:extLst>
          </p:cNvPr>
          <p:cNvSpPr/>
          <p:nvPr/>
        </p:nvSpPr>
        <p:spPr>
          <a:xfrm>
            <a:off x="4865919" y="2573838"/>
            <a:ext cx="1724452" cy="2092881"/>
          </a:xfrm>
          <a:prstGeom prst="rect">
            <a:avLst/>
          </a:prstGeom>
          <a:solidFill>
            <a:schemeClr val="accent1">
              <a:lumMod val="20000"/>
              <a:lumOff val="80000"/>
            </a:schemeClr>
          </a:solidFill>
          <a:ln w="28575">
            <a:solidFill>
              <a:schemeClr val="accent1"/>
            </a:solidFill>
            <a:prstDash val="dash"/>
          </a:ln>
        </p:spPr>
        <p:txBody>
          <a:bodyPr wrap="square">
            <a:spAutoFit/>
          </a:bodyPr>
          <a:lstStyle/>
          <a:p>
            <a:pPr algn="ctr">
              <a:spcAft>
                <a:spcPts val="1200"/>
              </a:spcAft>
            </a:pPr>
            <a:r>
              <a:rPr lang="en-US" sz="1200" b="1" u="sng" dirty="0"/>
              <a:t>Texture</a:t>
            </a:r>
          </a:p>
          <a:p>
            <a:pPr>
              <a:spcAft>
                <a:spcPts val="600"/>
              </a:spcAft>
            </a:pPr>
            <a:r>
              <a:rPr lang="en-US" sz="1200" dirty="0"/>
              <a:t>Texture can be assessed through touch. When food is placed in the mouth, the surface of the tongue and other sensitive skin reacts to the feel of the surface of the food. This is also known as mouth-feel.</a:t>
            </a:r>
          </a:p>
        </p:txBody>
      </p:sp>
      <p:sp>
        <p:nvSpPr>
          <p:cNvPr id="29" name="Rectangle 28">
            <a:extLst>
              <a:ext uri="{FF2B5EF4-FFF2-40B4-BE49-F238E27FC236}">
                <a16:creationId xmlns:a16="http://schemas.microsoft.com/office/drawing/2014/main" id="{352DF669-FC36-4197-985E-E22051968FD9}"/>
              </a:ext>
            </a:extLst>
          </p:cNvPr>
          <p:cNvSpPr/>
          <p:nvPr/>
        </p:nvSpPr>
        <p:spPr>
          <a:xfrm>
            <a:off x="4865918" y="4728724"/>
            <a:ext cx="1724452" cy="2092881"/>
          </a:xfrm>
          <a:prstGeom prst="rect">
            <a:avLst/>
          </a:prstGeom>
          <a:solidFill>
            <a:schemeClr val="accent2">
              <a:lumMod val="20000"/>
              <a:lumOff val="80000"/>
            </a:schemeClr>
          </a:solidFill>
          <a:ln w="28575">
            <a:solidFill>
              <a:srgbClr val="FF0000"/>
            </a:solidFill>
            <a:prstDash val="dash"/>
          </a:ln>
        </p:spPr>
        <p:txBody>
          <a:bodyPr wrap="square">
            <a:spAutoFit/>
          </a:bodyPr>
          <a:lstStyle/>
          <a:p>
            <a:pPr algn="ctr">
              <a:spcAft>
                <a:spcPts val="1200"/>
              </a:spcAft>
            </a:pPr>
            <a:r>
              <a:rPr lang="en-US" sz="1200" b="1" u="sng" dirty="0">
                <a:solidFill>
                  <a:srgbClr val="000000"/>
                </a:solidFill>
              </a:rPr>
              <a:t>Hearing/sound </a:t>
            </a:r>
          </a:p>
          <a:p>
            <a:pPr>
              <a:spcAft>
                <a:spcPts val="600"/>
              </a:spcAft>
            </a:pPr>
            <a:r>
              <a:rPr lang="en-US" sz="1200" dirty="0">
                <a:solidFill>
                  <a:srgbClr val="000000"/>
                </a:solidFill>
              </a:rPr>
              <a:t>The sounds of food being prepared, cooked, served and eaten all help to influence our preferences. The sound of eating food can alter our perception of how fresh a food is (e.g. crunchy carrots).</a:t>
            </a:r>
            <a:endParaRPr lang="en-GB" sz="1200" dirty="0"/>
          </a:p>
        </p:txBody>
      </p:sp>
      <p:pic>
        <p:nvPicPr>
          <p:cNvPr id="31" name="Picture 30">
            <a:extLst>
              <a:ext uri="{FF2B5EF4-FFF2-40B4-BE49-F238E27FC236}">
                <a16:creationId xmlns:a16="http://schemas.microsoft.com/office/drawing/2014/main" id="{1633C495-FFB9-45BF-ABEC-B8B68CD5A99F}"/>
              </a:ext>
            </a:extLst>
          </p:cNvPr>
          <p:cNvPicPr>
            <a:picLocks noChangeAspect="1"/>
          </p:cNvPicPr>
          <p:nvPr/>
        </p:nvPicPr>
        <p:blipFill rotWithShape="1">
          <a:blip r:embed="rId2">
            <a:clrChange>
              <a:clrFrom>
                <a:srgbClr val="FFFFFF"/>
              </a:clrFrom>
              <a:clrTo>
                <a:srgbClr val="FFFFFF">
                  <a:alpha val="0"/>
                </a:srgbClr>
              </a:clrTo>
            </a:clrChange>
          </a:blip>
          <a:srcRect l="2701" r="4171" b="1"/>
          <a:stretch/>
        </p:blipFill>
        <p:spPr>
          <a:xfrm>
            <a:off x="6815739" y="167268"/>
            <a:ext cx="5031517" cy="2163335"/>
          </a:xfrm>
          <a:prstGeom prst="rect">
            <a:avLst/>
          </a:prstGeom>
        </p:spPr>
      </p:pic>
      <p:pic>
        <p:nvPicPr>
          <p:cNvPr id="1026" name="Picture 2" descr="Tongue Taste Areas Sweet Bitter And Salty Tastes Umami An">
            <a:extLst>
              <a:ext uri="{FF2B5EF4-FFF2-40B4-BE49-F238E27FC236}">
                <a16:creationId xmlns:a16="http://schemas.microsoft.com/office/drawing/2014/main" id="{37A9C985-6843-43A4-B68B-29A890A60DD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342" b="16431"/>
          <a:stretch/>
        </p:blipFill>
        <p:spPr bwMode="auto">
          <a:xfrm>
            <a:off x="6815740" y="4760492"/>
            <a:ext cx="5109930" cy="2092881"/>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a:extLst>
              <a:ext uri="{FF2B5EF4-FFF2-40B4-BE49-F238E27FC236}">
                <a16:creationId xmlns:a16="http://schemas.microsoft.com/office/drawing/2014/main" id="{C66B5FC3-70F9-4852-A7CD-85898CC94C31}"/>
              </a:ext>
            </a:extLst>
          </p:cNvPr>
          <p:cNvSpPr/>
          <p:nvPr/>
        </p:nvSpPr>
        <p:spPr>
          <a:xfrm>
            <a:off x="6698418" y="4773328"/>
            <a:ext cx="5344575" cy="2015936"/>
          </a:xfrm>
          <a:prstGeom prst="rect">
            <a:avLst/>
          </a:prstGeom>
          <a:noFill/>
          <a:ln w="28575">
            <a:solidFill>
              <a:schemeClr val="accent6"/>
            </a:solidFill>
            <a:prstDash val="dash"/>
          </a:ln>
        </p:spPr>
        <p:txBody>
          <a:bodyPr wrap="square">
            <a:spAutoFit/>
          </a:bodyPr>
          <a:lstStyle/>
          <a:p>
            <a:pPr algn="ctr">
              <a:spcAft>
                <a:spcPts val="1200"/>
              </a:spcAft>
            </a:pPr>
            <a:endParaRPr lang="en-US" sz="1250" dirty="0"/>
          </a:p>
          <a:p>
            <a:pPr algn="ctr">
              <a:spcAft>
                <a:spcPts val="1200"/>
              </a:spcAft>
            </a:pPr>
            <a:endParaRPr lang="en-US" sz="1250" dirty="0"/>
          </a:p>
          <a:p>
            <a:pPr algn="ctr">
              <a:spcAft>
                <a:spcPts val="1200"/>
              </a:spcAft>
            </a:pPr>
            <a:endParaRPr lang="en-US" sz="1250" dirty="0"/>
          </a:p>
          <a:p>
            <a:pPr algn="ctr">
              <a:spcAft>
                <a:spcPts val="1200"/>
              </a:spcAft>
            </a:pPr>
            <a:endParaRPr lang="en-US" sz="1250" dirty="0"/>
          </a:p>
          <a:p>
            <a:pPr algn="ctr">
              <a:spcAft>
                <a:spcPts val="1200"/>
              </a:spcAft>
            </a:pPr>
            <a:endParaRPr lang="en-US" sz="1250" dirty="0"/>
          </a:p>
          <a:p>
            <a:pPr algn="ctr">
              <a:spcAft>
                <a:spcPts val="1200"/>
              </a:spcAft>
            </a:pPr>
            <a:endParaRPr lang="en-US" sz="1250" dirty="0"/>
          </a:p>
        </p:txBody>
      </p:sp>
      <p:sp>
        <p:nvSpPr>
          <p:cNvPr id="35" name="Rectangle 34">
            <a:extLst>
              <a:ext uri="{FF2B5EF4-FFF2-40B4-BE49-F238E27FC236}">
                <a16:creationId xmlns:a16="http://schemas.microsoft.com/office/drawing/2014/main" id="{57BB0D09-F00C-434A-968B-637C2D037C22}"/>
              </a:ext>
            </a:extLst>
          </p:cNvPr>
          <p:cNvSpPr/>
          <p:nvPr/>
        </p:nvSpPr>
        <p:spPr>
          <a:xfrm>
            <a:off x="6698419" y="2530128"/>
            <a:ext cx="5344574" cy="2108269"/>
          </a:xfrm>
          <a:prstGeom prst="rect">
            <a:avLst/>
          </a:prstGeom>
          <a:solidFill>
            <a:schemeClr val="accent4">
              <a:lumMod val="20000"/>
              <a:lumOff val="80000"/>
            </a:schemeClr>
          </a:solidFill>
          <a:ln w="28575">
            <a:solidFill>
              <a:schemeClr val="accent4"/>
            </a:solidFill>
            <a:prstDash val="dash"/>
          </a:ln>
        </p:spPr>
        <p:txBody>
          <a:bodyPr wrap="square">
            <a:spAutoFit/>
          </a:bodyPr>
          <a:lstStyle/>
          <a:p>
            <a:pPr algn="ctr">
              <a:spcAft>
                <a:spcPts val="1200"/>
              </a:spcAft>
            </a:pPr>
            <a:r>
              <a:rPr lang="en-US" sz="1200" b="1" u="sng" dirty="0">
                <a:solidFill>
                  <a:prstClr val="black"/>
                </a:solidFill>
                <a:cs typeface="Arial" panose="020B0604020202020204" pitchFamily="34" charset="0"/>
              </a:rPr>
              <a:t>Weekly Tasks</a:t>
            </a:r>
          </a:p>
          <a:p>
            <a:pPr algn="ctr">
              <a:spcAft>
                <a:spcPts val="600"/>
              </a:spcAft>
            </a:pPr>
            <a:r>
              <a:rPr lang="en-US" sz="1200" b="1" dirty="0">
                <a:solidFill>
                  <a:prstClr val="black"/>
                </a:solidFill>
                <a:cs typeface="Arial" panose="020B0604020202020204" pitchFamily="34" charset="0"/>
              </a:rPr>
              <a:t>1 – Complete a sensory evaluation on your favourite chocolate bar.</a:t>
            </a:r>
          </a:p>
          <a:p>
            <a:pPr algn="ctr">
              <a:spcAft>
                <a:spcPts val="600"/>
              </a:spcAft>
            </a:pPr>
            <a:r>
              <a:rPr lang="en-US" sz="1200" b="1" dirty="0">
                <a:solidFill>
                  <a:prstClr val="black"/>
                </a:solidFill>
                <a:cs typeface="Arial" panose="020B0604020202020204" pitchFamily="34" charset="0"/>
              </a:rPr>
              <a:t>2 – Make a list of foods that are considering sweet or sour.</a:t>
            </a:r>
          </a:p>
          <a:p>
            <a:pPr algn="ctr">
              <a:spcAft>
                <a:spcPts val="600"/>
              </a:spcAft>
            </a:pPr>
            <a:r>
              <a:rPr lang="en-US" sz="1200" b="1" dirty="0">
                <a:solidFill>
                  <a:prstClr val="black"/>
                </a:solidFill>
                <a:cs typeface="Arial" panose="020B0604020202020204" pitchFamily="34" charset="0"/>
              </a:rPr>
              <a:t>3 – Choose 10 words from above and match them with foods that you enjoy.</a:t>
            </a:r>
          </a:p>
          <a:p>
            <a:pPr algn="ctr">
              <a:spcAft>
                <a:spcPts val="600"/>
              </a:spcAft>
            </a:pPr>
            <a:r>
              <a:rPr lang="en-US" sz="1200" b="1" dirty="0">
                <a:solidFill>
                  <a:prstClr val="black"/>
                </a:solidFill>
                <a:cs typeface="Arial" panose="020B0604020202020204" pitchFamily="34" charset="0"/>
              </a:rPr>
              <a:t>4 – Complete a sensory evaluation of a dish you have made in school this term.</a:t>
            </a:r>
          </a:p>
          <a:p>
            <a:pPr algn="ctr">
              <a:spcAft>
                <a:spcPts val="600"/>
              </a:spcAft>
            </a:pPr>
            <a:r>
              <a:rPr lang="en-US" sz="1200" b="1" dirty="0">
                <a:solidFill>
                  <a:prstClr val="black"/>
                </a:solidFill>
                <a:cs typeface="Arial" panose="020B0604020202020204" pitchFamily="34" charset="0"/>
              </a:rPr>
              <a:t>5 – Take 5-10 words from above and find their antonyms (words that mean the opposite.</a:t>
            </a:r>
          </a:p>
          <a:p>
            <a:pPr algn="ctr">
              <a:spcAft>
                <a:spcPts val="1200"/>
              </a:spcAft>
            </a:pPr>
            <a:r>
              <a:rPr lang="en-US" sz="1200" b="1" dirty="0">
                <a:solidFill>
                  <a:prstClr val="black"/>
                </a:solidFill>
                <a:cs typeface="Arial" panose="020B0604020202020204" pitchFamily="34" charset="0"/>
              </a:rPr>
              <a:t>6</a:t>
            </a:r>
            <a:r>
              <a:rPr lang="en-GB" sz="1200" b="1" dirty="0">
                <a:solidFill>
                  <a:prstClr val="black"/>
                </a:solidFill>
                <a:cs typeface="Arial" panose="020B0604020202020204" pitchFamily="34" charset="0"/>
              </a:rPr>
              <a:t> – Draw and label the 5 tastes of a tongue using the diagrams below to help</a:t>
            </a:r>
          </a:p>
        </p:txBody>
      </p:sp>
    </p:spTree>
    <p:extLst>
      <p:ext uri="{BB962C8B-B14F-4D97-AF65-F5344CB8AC3E}">
        <p14:creationId xmlns:p14="http://schemas.microsoft.com/office/powerpoint/2010/main" val="217516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descr="Image result for raw egg png">
            <a:extLst>
              <a:ext uri="{FF2B5EF4-FFF2-40B4-BE49-F238E27FC236}">
                <a16:creationId xmlns:a16="http://schemas.microsoft.com/office/drawing/2014/main" id="{3D644F67-C220-4B79-9A3E-ED667020C1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8992" y="101077"/>
            <a:ext cx="2600325" cy="23241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D1854FAA-A07F-4268-975A-F239B5A125E9}"/>
              </a:ext>
            </a:extLst>
          </p:cNvPr>
          <p:cNvSpPr/>
          <p:nvPr/>
        </p:nvSpPr>
        <p:spPr>
          <a:xfrm>
            <a:off x="82744" y="2576119"/>
            <a:ext cx="3578290" cy="4185761"/>
          </a:xfrm>
          <a:prstGeom prst="rect">
            <a:avLst/>
          </a:prstGeom>
          <a:solidFill>
            <a:schemeClr val="accent6">
              <a:lumMod val="20000"/>
              <a:lumOff val="80000"/>
            </a:schemeClr>
          </a:solidFill>
          <a:ln w="28575">
            <a:solidFill>
              <a:schemeClr val="accent6"/>
            </a:solidFill>
            <a:prstDash val="dash"/>
          </a:ln>
        </p:spPr>
        <p:txBody>
          <a:bodyPr wrap="square">
            <a:spAutoFit/>
          </a:bodyPr>
          <a:lstStyle/>
          <a:p>
            <a:pPr algn="ctr" defTabSz="768111"/>
            <a:r>
              <a:rPr lang="en-US" sz="1400" b="1" u="sng" dirty="0">
                <a:solidFill>
                  <a:prstClr val="black"/>
                </a:solidFill>
              </a:rPr>
              <a:t>Carbohydrates</a:t>
            </a:r>
          </a:p>
          <a:p>
            <a:pPr algn="ctr" defTabSz="768111"/>
            <a:endParaRPr lang="en-US" sz="1400" dirty="0">
              <a:solidFill>
                <a:prstClr val="black"/>
              </a:solidFill>
            </a:endParaRPr>
          </a:p>
          <a:p>
            <a:r>
              <a:rPr lang="en-GB" sz="1400" b="1" dirty="0"/>
              <a:t>Dextrinisation: </a:t>
            </a:r>
            <a:r>
              <a:rPr lang="en-GB" sz="1400" dirty="0"/>
              <a:t>When foods containing starch are heated, they can also produce brown compounds due to dextrinisation. Dextrinisation occurs when the heat breaks the large starch polysaccharides into smaller molecules known as </a:t>
            </a:r>
            <a:r>
              <a:rPr lang="en-GB" sz="1400" dirty="0" err="1"/>
              <a:t>dextrins</a:t>
            </a:r>
            <a:r>
              <a:rPr lang="en-GB" sz="1400" dirty="0"/>
              <a:t> which produce a brown colour.</a:t>
            </a:r>
          </a:p>
          <a:p>
            <a:endParaRPr lang="en-GB" sz="1400" dirty="0"/>
          </a:p>
          <a:p>
            <a:endParaRPr lang="en-GB" sz="1400" dirty="0"/>
          </a:p>
          <a:p>
            <a:endParaRPr lang="en-GB" sz="1400" dirty="0"/>
          </a:p>
          <a:p>
            <a:endParaRPr lang="en-GB" sz="1400" b="1" dirty="0"/>
          </a:p>
          <a:p>
            <a:endParaRPr lang="en-GB" sz="1400" b="1" dirty="0"/>
          </a:p>
          <a:p>
            <a:r>
              <a:rPr lang="en-GB" sz="1400" b="1" dirty="0"/>
              <a:t>Caramelisation: </a:t>
            </a:r>
            <a:r>
              <a:rPr lang="en-GB" sz="1400" dirty="0"/>
              <a:t>When sucrose (table sugar) is heated above its melting point it undergoes physical and chemical changes to produce caramel. The colour goes from light to dark and the flavour becomes more bitter.</a:t>
            </a:r>
            <a:endParaRPr lang="en-US" sz="1200" u="sng" dirty="0">
              <a:solidFill>
                <a:prstClr val="black"/>
              </a:solidFill>
            </a:endParaRPr>
          </a:p>
        </p:txBody>
      </p:sp>
      <p:sp>
        <p:nvSpPr>
          <p:cNvPr id="12" name="Rectangle 11">
            <a:extLst>
              <a:ext uri="{FF2B5EF4-FFF2-40B4-BE49-F238E27FC236}">
                <a16:creationId xmlns:a16="http://schemas.microsoft.com/office/drawing/2014/main" id="{AA426E83-C4E2-45E5-BC2E-5232F2150F9E}"/>
              </a:ext>
            </a:extLst>
          </p:cNvPr>
          <p:cNvSpPr/>
          <p:nvPr/>
        </p:nvSpPr>
        <p:spPr>
          <a:xfrm>
            <a:off x="6587114" y="73789"/>
            <a:ext cx="3414710" cy="3970318"/>
          </a:xfrm>
          <a:prstGeom prst="rect">
            <a:avLst/>
          </a:prstGeom>
          <a:solidFill>
            <a:schemeClr val="accent5">
              <a:lumMod val="20000"/>
              <a:lumOff val="80000"/>
            </a:schemeClr>
          </a:solidFill>
          <a:ln w="28575">
            <a:solidFill>
              <a:schemeClr val="accent5"/>
            </a:solidFill>
            <a:prstDash val="dash"/>
          </a:ln>
        </p:spPr>
        <p:txBody>
          <a:bodyPr wrap="square">
            <a:spAutoFit/>
          </a:bodyPr>
          <a:lstStyle/>
          <a:p>
            <a:pPr algn="ctr" defTabSz="768111"/>
            <a:r>
              <a:rPr lang="en-US" sz="1400" b="1" u="sng" dirty="0">
                <a:solidFill>
                  <a:prstClr val="black"/>
                </a:solidFill>
              </a:rPr>
              <a:t>Proteins</a:t>
            </a:r>
          </a:p>
          <a:p>
            <a:pPr algn="ctr" defTabSz="768111"/>
            <a:endParaRPr lang="en-US" sz="1400" u="sng" dirty="0">
              <a:solidFill>
                <a:prstClr val="black"/>
              </a:solidFill>
            </a:endParaRPr>
          </a:p>
          <a:p>
            <a:r>
              <a:rPr lang="en-GB" sz="1400" b="1" dirty="0"/>
              <a:t>Denaturation: T</a:t>
            </a:r>
            <a:r>
              <a:rPr lang="en-GB" sz="1400" dirty="0"/>
              <a:t>he change in structure of protein molecules.  The process results in the unfolding of the protein’s structure.  Factors which contribute to denaturation are heat, salts, pH and mechanical action.  </a:t>
            </a:r>
          </a:p>
          <a:p>
            <a:endParaRPr lang="en-GB" sz="1400" b="1" dirty="0"/>
          </a:p>
          <a:p>
            <a:endParaRPr lang="en-GB" sz="1400" b="1" dirty="0"/>
          </a:p>
          <a:p>
            <a:endParaRPr lang="en-GB" sz="1400" b="1" dirty="0"/>
          </a:p>
          <a:p>
            <a:endParaRPr lang="en-GB" sz="1400" b="1" dirty="0"/>
          </a:p>
          <a:p>
            <a:endParaRPr lang="en-GB" sz="1400" b="1" dirty="0"/>
          </a:p>
          <a:p>
            <a:r>
              <a:rPr lang="en-GB" sz="1400" b="1" dirty="0"/>
              <a:t>Coagulation: </a:t>
            </a:r>
            <a:r>
              <a:rPr lang="en-GB" sz="1400" dirty="0"/>
              <a:t>Coagulation follows denaturation. For example, when egg white is cooked it changes colour and becomes firmer (sets). The heat causes egg proteins to unfold from their coiled state and form a solid, stable network.  </a:t>
            </a:r>
          </a:p>
        </p:txBody>
      </p:sp>
      <p:sp>
        <p:nvSpPr>
          <p:cNvPr id="13" name="Rectangle 12">
            <a:extLst>
              <a:ext uri="{FF2B5EF4-FFF2-40B4-BE49-F238E27FC236}">
                <a16:creationId xmlns:a16="http://schemas.microsoft.com/office/drawing/2014/main" id="{1543C699-200C-4BD5-A5A0-CAF50BF2E22B}"/>
              </a:ext>
            </a:extLst>
          </p:cNvPr>
          <p:cNvSpPr/>
          <p:nvPr/>
        </p:nvSpPr>
        <p:spPr>
          <a:xfrm>
            <a:off x="82744" y="446675"/>
            <a:ext cx="3578290" cy="2031325"/>
          </a:xfrm>
          <a:prstGeom prst="rect">
            <a:avLst/>
          </a:prstGeom>
          <a:solidFill>
            <a:srgbClr val="F1E6FE"/>
          </a:solidFill>
          <a:ln w="28575">
            <a:solidFill>
              <a:srgbClr val="7030A0"/>
            </a:solidFill>
            <a:prstDash val="dash"/>
          </a:ln>
        </p:spPr>
        <p:txBody>
          <a:bodyPr wrap="square">
            <a:spAutoFit/>
          </a:bodyPr>
          <a:lstStyle/>
          <a:p>
            <a:r>
              <a:rPr lang="en-US" sz="1400" dirty="0"/>
              <a:t>Ingredients provide a variety of functions in recipes.</a:t>
            </a:r>
            <a:r>
              <a:rPr lang="en-GB" sz="1400" dirty="0"/>
              <a:t> Carbohydrate, protein and fat all have a range of properties that make them useful in a variety of food products.</a:t>
            </a:r>
          </a:p>
          <a:p>
            <a:r>
              <a:rPr lang="en-GB" sz="1400" dirty="0"/>
              <a:t>These include:</a:t>
            </a:r>
          </a:p>
          <a:p>
            <a:pPr marL="285750" indent="-285750">
              <a:buFont typeface="Arial" panose="020B0604020202020204" pitchFamily="34" charset="0"/>
              <a:buChar char="•"/>
            </a:pPr>
            <a:r>
              <a:rPr lang="en-GB" sz="1400" dirty="0"/>
              <a:t>Dextrinisation &amp; Caramelisation of Carbohydrates</a:t>
            </a:r>
          </a:p>
          <a:p>
            <a:pPr marL="285750" indent="-285750">
              <a:buFont typeface="Arial" panose="020B0604020202020204" pitchFamily="34" charset="0"/>
              <a:buChar char="•"/>
            </a:pPr>
            <a:r>
              <a:rPr lang="en-GB" sz="1400" dirty="0"/>
              <a:t>Denaturation &amp; Coagulation of Proteins</a:t>
            </a:r>
          </a:p>
          <a:p>
            <a:pPr marL="285750" indent="-285750">
              <a:buFont typeface="Arial" panose="020B0604020202020204" pitchFamily="34" charset="0"/>
              <a:buChar char="•"/>
            </a:pPr>
            <a:r>
              <a:rPr lang="en-GB" sz="1400" dirty="0"/>
              <a:t>Aeration and Plasticity of Fats</a:t>
            </a:r>
          </a:p>
        </p:txBody>
      </p:sp>
      <p:sp>
        <p:nvSpPr>
          <p:cNvPr id="14" name="Rectangle 13">
            <a:extLst>
              <a:ext uri="{FF2B5EF4-FFF2-40B4-BE49-F238E27FC236}">
                <a16:creationId xmlns:a16="http://schemas.microsoft.com/office/drawing/2014/main" id="{A3AFC3F1-443D-40F5-A0C5-92294987B56C}"/>
              </a:ext>
            </a:extLst>
          </p:cNvPr>
          <p:cNvSpPr/>
          <p:nvPr/>
        </p:nvSpPr>
        <p:spPr>
          <a:xfrm>
            <a:off x="10138410" y="52351"/>
            <a:ext cx="1970846" cy="6694140"/>
          </a:xfrm>
          <a:prstGeom prst="rect">
            <a:avLst/>
          </a:prstGeom>
          <a:solidFill>
            <a:schemeClr val="accent4">
              <a:lumMod val="20000"/>
              <a:lumOff val="80000"/>
            </a:schemeClr>
          </a:solidFill>
          <a:ln w="28575">
            <a:solidFill>
              <a:schemeClr val="accent4"/>
            </a:solidFill>
            <a:prstDash val="dash"/>
          </a:ln>
        </p:spPr>
        <p:txBody>
          <a:bodyPr wrap="square">
            <a:spAutoFit/>
          </a:bodyPr>
          <a:lstStyle/>
          <a:p>
            <a:pPr marL="0" lvl="1" algn="ctr" defTabSz="768111">
              <a:buClr>
                <a:srgbClr val="6E6F9E"/>
              </a:buClr>
            </a:pPr>
            <a:r>
              <a:rPr lang="en-GB" sz="1200" b="1" u="sng" dirty="0">
                <a:solidFill>
                  <a:prstClr val="black"/>
                </a:solidFill>
                <a:cs typeface="Arial" panose="020B0604020202020204" pitchFamily="34" charset="0"/>
              </a:rPr>
              <a:t>Weekly Tasks</a:t>
            </a:r>
          </a:p>
          <a:p>
            <a:pPr marL="0" lvl="1" defTabSz="768111">
              <a:buClr>
                <a:srgbClr val="6E6F9E"/>
              </a:buClr>
            </a:pPr>
            <a:endParaRPr lang="en-GB" sz="1200" b="1" u="sng" dirty="0">
              <a:solidFill>
                <a:prstClr val="black"/>
              </a:solidFill>
              <a:cs typeface="Arial" panose="020B0604020202020204" pitchFamily="34" charset="0"/>
            </a:endParaRPr>
          </a:p>
          <a:p>
            <a:pPr marL="0" lvl="1" defTabSz="768111">
              <a:spcAft>
                <a:spcPts val="857"/>
              </a:spcAft>
              <a:buClr>
                <a:srgbClr val="6E6F9E"/>
              </a:buClr>
            </a:pPr>
            <a:r>
              <a:rPr lang="en-GB" sz="1200" b="1" dirty="0">
                <a:solidFill>
                  <a:prstClr val="black"/>
                </a:solidFill>
                <a:cs typeface="Arial" panose="020B0604020202020204" pitchFamily="34" charset="0"/>
              </a:rPr>
              <a:t>Week 1 </a:t>
            </a:r>
            <a:r>
              <a:rPr lang="en-GB" sz="1200" dirty="0">
                <a:solidFill>
                  <a:prstClr val="black"/>
                </a:solidFill>
                <a:cs typeface="Arial" panose="020B0604020202020204" pitchFamily="34" charset="0"/>
              </a:rPr>
              <a:t>– Make revision cards for the functional properties of carbohydrates (dextrinisation and caramelisation)</a:t>
            </a:r>
          </a:p>
          <a:p>
            <a:pPr marL="0" lvl="1" defTabSz="768111">
              <a:spcAft>
                <a:spcPts val="857"/>
              </a:spcAft>
              <a:buClr>
                <a:srgbClr val="6E6F9E"/>
              </a:buClr>
            </a:pPr>
            <a:r>
              <a:rPr lang="en-GB" sz="1200" b="1" dirty="0">
                <a:solidFill>
                  <a:prstClr val="black"/>
                </a:solidFill>
                <a:cs typeface="Arial" panose="020B0604020202020204" pitchFamily="34" charset="0"/>
              </a:rPr>
              <a:t>Week 2 </a:t>
            </a:r>
            <a:r>
              <a:rPr lang="en-GB" sz="1200" dirty="0">
                <a:solidFill>
                  <a:prstClr val="black"/>
                </a:solidFill>
                <a:cs typeface="Arial" panose="020B0604020202020204" pitchFamily="34" charset="0"/>
              </a:rPr>
              <a:t>– Make revision cards for the functional properties of proteins (denaturation and coagulation).</a:t>
            </a:r>
          </a:p>
          <a:p>
            <a:pPr marL="0" lvl="1" defTabSz="768111">
              <a:spcAft>
                <a:spcPts val="857"/>
              </a:spcAft>
              <a:buClr>
                <a:srgbClr val="6E6F9E"/>
              </a:buClr>
            </a:pPr>
            <a:r>
              <a:rPr lang="en-GB" sz="1200" b="1" dirty="0">
                <a:solidFill>
                  <a:prstClr val="black"/>
                </a:solidFill>
                <a:cs typeface="Arial" panose="020B0604020202020204" pitchFamily="34" charset="0"/>
              </a:rPr>
              <a:t>Week 3 </a:t>
            </a:r>
            <a:r>
              <a:rPr lang="en-GB" sz="1200" dirty="0">
                <a:solidFill>
                  <a:prstClr val="black"/>
                </a:solidFill>
                <a:cs typeface="Arial" panose="020B0604020202020204" pitchFamily="34" charset="0"/>
              </a:rPr>
              <a:t>– Make revision cards for the functional properties of fats (aeration and plasticity).</a:t>
            </a:r>
            <a:endParaRPr lang="en-GB" sz="1200" b="1" dirty="0">
              <a:solidFill>
                <a:prstClr val="black"/>
              </a:solidFill>
              <a:cs typeface="Arial" panose="020B0604020202020204" pitchFamily="34" charset="0"/>
            </a:endParaRPr>
          </a:p>
          <a:p>
            <a:pPr marL="0" lvl="1" defTabSz="768111">
              <a:spcAft>
                <a:spcPts val="857"/>
              </a:spcAft>
              <a:buClr>
                <a:srgbClr val="6E6F9E"/>
              </a:buClr>
            </a:pPr>
            <a:r>
              <a:rPr lang="en-GB" sz="1200" b="1" dirty="0">
                <a:solidFill>
                  <a:prstClr val="black"/>
                </a:solidFill>
                <a:cs typeface="Arial" panose="020B0604020202020204" pitchFamily="34" charset="0"/>
              </a:rPr>
              <a:t>Week 4</a:t>
            </a:r>
            <a:r>
              <a:rPr lang="en-GB" sz="1200" dirty="0">
                <a:solidFill>
                  <a:prstClr val="black"/>
                </a:solidFill>
                <a:cs typeface="Arial" panose="020B0604020202020204" pitchFamily="34" charset="0"/>
              </a:rPr>
              <a:t> – Research the plasticity  of fats and how it effects the texture of baked foods.</a:t>
            </a:r>
          </a:p>
          <a:p>
            <a:pPr marL="0" lvl="1" defTabSz="768111">
              <a:spcAft>
                <a:spcPts val="857"/>
              </a:spcAft>
              <a:buClr>
                <a:srgbClr val="6E6F9E"/>
              </a:buClr>
            </a:pPr>
            <a:r>
              <a:rPr lang="en-GB" sz="1200" b="1" dirty="0">
                <a:solidFill>
                  <a:prstClr val="black"/>
                </a:solidFill>
                <a:cs typeface="Arial" panose="020B0604020202020204" pitchFamily="34" charset="0"/>
              </a:rPr>
              <a:t>Week 5</a:t>
            </a:r>
            <a:r>
              <a:rPr lang="en-GB" sz="1200" dirty="0">
                <a:solidFill>
                  <a:prstClr val="black"/>
                </a:solidFill>
                <a:cs typeface="Arial" panose="020B0604020202020204" pitchFamily="34" charset="0"/>
              </a:rPr>
              <a:t> – Link each functional property with at least 2 food products. E.g. dextrinisation – toast.</a:t>
            </a:r>
          </a:p>
          <a:p>
            <a:pPr marL="0" lvl="1" defTabSz="768111">
              <a:spcAft>
                <a:spcPts val="857"/>
              </a:spcAft>
              <a:buClr>
                <a:srgbClr val="6E6F9E"/>
              </a:buClr>
            </a:pPr>
            <a:r>
              <a:rPr lang="en-GB" sz="1200" b="1" dirty="0">
                <a:solidFill>
                  <a:prstClr val="black"/>
                </a:solidFill>
                <a:cs typeface="Arial" panose="020B0604020202020204" pitchFamily="34" charset="0"/>
              </a:rPr>
              <a:t>Week 6</a:t>
            </a:r>
            <a:r>
              <a:rPr lang="en-GB" sz="1200" dirty="0">
                <a:solidFill>
                  <a:prstClr val="black"/>
                </a:solidFill>
                <a:cs typeface="Arial" panose="020B0604020202020204" pitchFamily="34" charset="0"/>
              </a:rPr>
              <a:t> –  Draw and label the denaturation and coagulation diagram in your book.</a:t>
            </a:r>
          </a:p>
          <a:p>
            <a:pPr marL="0" lvl="1" defTabSz="768111">
              <a:spcAft>
                <a:spcPts val="857"/>
              </a:spcAft>
              <a:buClr>
                <a:srgbClr val="6E6F9E"/>
              </a:buClr>
            </a:pPr>
            <a:r>
              <a:rPr lang="en-GB" sz="1200" b="1" dirty="0">
                <a:solidFill>
                  <a:prstClr val="black"/>
                </a:solidFill>
                <a:cs typeface="Arial" panose="020B0604020202020204" pitchFamily="34" charset="0"/>
              </a:rPr>
              <a:t>Week 7 </a:t>
            </a:r>
            <a:r>
              <a:rPr lang="en-GB" sz="1200" dirty="0">
                <a:solidFill>
                  <a:prstClr val="black"/>
                </a:solidFill>
                <a:cs typeface="Arial" panose="020B0604020202020204" pitchFamily="34" charset="0"/>
              </a:rPr>
              <a:t>– Discuss how each functional property affects the final product when baking a sponge cake.</a:t>
            </a:r>
          </a:p>
        </p:txBody>
      </p:sp>
      <p:sp>
        <p:nvSpPr>
          <p:cNvPr id="15" name="Rectangle 14">
            <a:extLst>
              <a:ext uri="{FF2B5EF4-FFF2-40B4-BE49-F238E27FC236}">
                <a16:creationId xmlns:a16="http://schemas.microsoft.com/office/drawing/2014/main" id="{8EB60F45-888F-4335-94CF-9046396F831D}"/>
              </a:ext>
            </a:extLst>
          </p:cNvPr>
          <p:cNvSpPr/>
          <p:nvPr/>
        </p:nvSpPr>
        <p:spPr>
          <a:xfrm>
            <a:off x="3739238" y="4121081"/>
            <a:ext cx="3414710" cy="2677656"/>
          </a:xfrm>
          <a:prstGeom prst="rect">
            <a:avLst/>
          </a:prstGeom>
          <a:solidFill>
            <a:schemeClr val="accent2">
              <a:lumMod val="20000"/>
              <a:lumOff val="80000"/>
            </a:schemeClr>
          </a:solidFill>
          <a:ln w="28575">
            <a:solidFill>
              <a:srgbClr val="FF0000"/>
            </a:solidFill>
            <a:prstDash val="dash"/>
          </a:ln>
        </p:spPr>
        <p:txBody>
          <a:bodyPr wrap="square">
            <a:spAutoFit/>
          </a:bodyPr>
          <a:lstStyle/>
          <a:p>
            <a:pPr algn="ctr" defTabSz="768111"/>
            <a:r>
              <a:rPr lang="en-US" sz="1400" b="1" u="sng" dirty="0">
                <a:solidFill>
                  <a:prstClr val="black"/>
                </a:solidFill>
              </a:rPr>
              <a:t>Fats</a:t>
            </a:r>
          </a:p>
          <a:p>
            <a:pPr algn="ctr" defTabSz="768111"/>
            <a:endParaRPr lang="en-US" sz="1400" u="sng" dirty="0">
              <a:solidFill>
                <a:prstClr val="black"/>
              </a:solidFill>
            </a:endParaRPr>
          </a:p>
          <a:p>
            <a:r>
              <a:rPr lang="en-GB" sz="1400" b="1" dirty="0">
                <a:solidFill>
                  <a:srgbClr val="000000"/>
                </a:solidFill>
                <a:ea typeface="MS Mincho" panose="02020609040205080304" pitchFamily="49" charset="-128"/>
                <a:cs typeface="Times New Roman" panose="02020603050405020304" pitchFamily="18" charset="0"/>
              </a:rPr>
              <a:t>Aeration: </a:t>
            </a:r>
            <a:r>
              <a:rPr lang="en-GB" sz="1400" dirty="0">
                <a:ea typeface="MS Mincho" panose="02020609040205080304" pitchFamily="49" charset="-128"/>
                <a:cs typeface="Times New Roman" panose="02020603050405020304" pitchFamily="18" charset="0"/>
              </a:rPr>
              <a:t>Products such as creamed cakes need air incorporated into the mixture in order to give a well-risen texture. This is achieved by creaming a fat, such as butter or baking spread, with sugar. Small bubbles of air are incorporated and form a stable foam.</a:t>
            </a:r>
          </a:p>
          <a:p>
            <a:endParaRPr lang="en-GB" sz="1400" dirty="0">
              <a:ea typeface="MS Mincho" panose="02020609040205080304" pitchFamily="49" charset="-128"/>
              <a:cs typeface="Times New Roman" panose="02020603050405020304" pitchFamily="18" charset="0"/>
            </a:endParaRPr>
          </a:p>
          <a:p>
            <a:r>
              <a:rPr lang="en-GB" sz="1400" b="1" dirty="0"/>
              <a:t>Plasticity: </a:t>
            </a:r>
            <a:r>
              <a:rPr lang="en-GB" sz="1400" dirty="0"/>
              <a:t>Fats do not melt at fixed temperatures, but over a range. This property is called plasticity.</a:t>
            </a:r>
            <a:endParaRPr lang="en-US" sz="1200" u="sng" dirty="0">
              <a:solidFill>
                <a:prstClr val="black"/>
              </a:solidFill>
              <a:latin typeface="Comic Sans MS"/>
            </a:endParaRPr>
          </a:p>
        </p:txBody>
      </p:sp>
      <p:sp>
        <p:nvSpPr>
          <p:cNvPr id="16" name="Title 1">
            <a:extLst>
              <a:ext uri="{FF2B5EF4-FFF2-40B4-BE49-F238E27FC236}">
                <a16:creationId xmlns:a16="http://schemas.microsoft.com/office/drawing/2014/main" id="{0D18F6CC-F066-460D-8B7C-DF052973A4B8}"/>
              </a:ext>
            </a:extLst>
          </p:cNvPr>
          <p:cNvSpPr txBox="1">
            <a:spLocks/>
          </p:cNvSpPr>
          <p:nvPr/>
        </p:nvSpPr>
        <p:spPr>
          <a:xfrm>
            <a:off x="60950" y="85219"/>
            <a:ext cx="8955384" cy="274183"/>
          </a:xfrm>
          <a:prstGeom prst="rect">
            <a:avLst/>
          </a:prstGeom>
        </p:spPr>
        <p:txBody>
          <a:bodyPr vert="horz" lIns="65314" tIns="32657" rIns="65314" bIns="32657" rtlCol="0" anchor="ctr">
            <a:noAutofit/>
          </a:bodyPr>
          <a:lstStyle>
            <a:lvl1pPr algn="l" defTabSz="1280160" rtl="0" eaLnBrk="1" latinLnBrk="0" hangingPunct="1">
              <a:lnSpc>
                <a:spcPct val="90000"/>
              </a:lnSpc>
              <a:spcBef>
                <a:spcPct val="0"/>
              </a:spcBef>
              <a:buNone/>
              <a:defRPr sz="6160" kern="1200">
                <a:solidFill>
                  <a:schemeClr val="tx1"/>
                </a:solidFill>
                <a:latin typeface="+mj-lt"/>
                <a:ea typeface="+mj-ea"/>
                <a:cs typeface="+mj-cs"/>
              </a:defRPr>
            </a:lvl1pPr>
          </a:lstStyle>
          <a:p>
            <a:pPr defTabSz="914418"/>
            <a:r>
              <a:rPr lang="en-GB" sz="1800" u="sng" dirty="0">
                <a:solidFill>
                  <a:prstClr val="black"/>
                </a:solidFill>
                <a:latin typeface="+mn-lt"/>
              </a:rPr>
              <a:t>Functional Properties of Food – Year 8</a:t>
            </a:r>
          </a:p>
        </p:txBody>
      </p:sp>
      <p:pic>
        <p:nvPicPr>
          <p:cNvPr id="17" name="Picture 2">
            <a:extLst>
              <a:ext uri="{FF2B5EF4-FFF2-40B4-BE49-F238E27FC236}">
                <a16:creationId xmlns:a16="http://schemas.microsoft.com/office/drawing/2014/main" id="{4C21AD61-D8EF-4B43-A1CE-BAC8F2D2955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8961"/>
          <a:stretch/>
        </p:blipFill>
        <p:spPr bwMode="auto">
          <a:xfrm>
            <a:off x="6740460" y="1728059"/>
            <a:ext cx="3093938" cy="83263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scienceyoucaneat - Twitter Search / Twitter">
            <a:extLst>
              <a:ext uri="{FF2B5EF4-FFF2-40B4-BE49-F238E27FC236}">
                <a16:creationId xmlns:a16="http://schemas.microsoft.com/office/drawing/2014/main" id="{B8E7D8CA-9604-45AA-8753-D4CD85358F0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6855" b="34101"/>
          <a:stretch/>
        </p:blipFill>
        <p:spPr bwMode="auto">
          <a:xfrm>
            <a:off x="188617" y="4565967"/>
            <a:ext cx="1877507" cy="96138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descr="How to Caramelize Sugar: Dry vs Wet Method - FoodCrumbles">
            <a:extLst>
              <a:ext uri="{FF2B5EF4-FFF2-40B4-BE49-F238E27FC236}">
                <a16:creationId xmlns:a16="http://schemas.microsoft.com/office/drawing/2014/main" id="{E91F5059-E332-42EA-BD77-37C5CF8391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71997" y="4565966"/>
            <a:ext cx="1442085" cy="961390"/>
          </a:xfrm>
          <a:prstGeom prst="rect">
            <a:avLst/>
          </a:prstGeom>
          <a:noFill/>
          <a:extLst>
            <a:ext uri="{909E8E84-426E-40DD-AFC4-6F175D3DCCD1}">
              <a14:hiddenFill xmlns:a14="http://schemas.microsoft.com/office/drawing/2010/main">
                <a:solidFill>
                  <a:srgbClr val="FFFFFF"/>
                </a:solidFill>
              </a14:hiddenFill>
            </a:ext>
          </a:extLst>
        </p:spPr>
      </p:pic>
      <p:cxnSp>
        <p:nvCxnSpPr>
          <p:cNvPr id="29" name="Straight Arrow Connector 28">
            <a:extLst>
              <a:ext uri="{FF2B5EF4-FFF2-40B4-BE49-F238E27FC236}">
                <a16:creationId xmlns:a16="http://schemas.microsoft.com/office/drawing/2014/main" id="{CD9E18EE-E2E4-480F-8D03-47986EA9F04D}"/>
              </a:ext>
            </a:extLst>
          </p:cNvPr>
          <p:cNvCxnSpPr>
            <a:cxnSpLocks/>
          </p:cNvCxnSpPr>
          <p:nvPr/>
        </p:nvCxnSpPr>
        <p:spPr>
          <a:xfrm flipV="1">
            <a:off x="7735141" y="1728059"/>
            <a:ext cx="0" cy="3308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D96B51CA-2AC9-4160-9A66-C626787A5919}"/>
              </a:ext>
            </a:extLst>
          </p:cNvPr>
          <p:cNvCxnSpPr>
            <a:cxnSpLocks/>
          </p:cNvCxnSpPr>
          <p:nvPr/>
        </p:nvCxnSpPr>
        <p:spPr>
          <a:xfrm>
            <a:off x="9149671" y="2400131"/>
            <a:ext cx="0" cy="3493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076" name="Picture 4" descr="Image result for fats and oils">
            <a:extLst>
              <a:ext uri="{FF2B5EF4-FFF2-40B4-BE49-F238E27FC236}">
                <a16:creationId xmlns:a16="http://schemas.microsoft.com/office/drawing/2014/main" id="{CA85FF5B-68A1-4DA5-B6A5-F2329FCE1C5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4721"/>
          <a:stretch/>
        </p:blipFill>
        <p:spPr bwMode="auto">
          <a:xfrm>
            <a:off x="7299988" y="4379340"/>
            <a:ext cx="2692381" cy="2296031"/>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a:extLst>
              <a:ext uri="{FF2B5EF4-FFF2-40B4-BE49-F238E27FC236}">
                <a16:creationId xmlns:a16="http://schemas.microsoft.com/office/drawing/2014/main" id="{1DE2360B-0E68-41A5-852F-842018E21832}"/>
              </a:ext>
            </a:extLst>
          </p:cNvPr>
          <p:cNvSpPr/>
          <p:nvPr/>
        </p:nvSpPr>
        <p:spPr>
          <a:xfrm>
            <a:off x="7232152" y="4112021"/>
            <a:ext cx="2833238" cy="2672189"/>
          </a:xfrm>
          <a:prstGeom prst="rect">
            <a:avLst/>
          </a:prstGeom>
          <a:noFill/>
          <a:ln w="285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CDB06DFD-8782-4C65-98D9-9BF9AF1ACEA4}"/>
              </a:ext>
            </a:extLst>
          </p:cNvPr>
          <p:cNvSpPr/>
          <p:nvPr/>
        </p:nvSpPr>
        <p:spPr>
          <a:xfrm>
            <a:off x="3748257" y="69353"/>
            <a:ext cx="2732553" cy="3970318"/>
          </a:xfrm>
          <a:prstGeom prst="rect">
            <a:avLst/>
          </a:prstGeom>
          <a:noFill/>
          <a:ln w="285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8" name="Picture 6" descr="Image result for fried egg png">
            <a:extLst>
              <a:ext uri="{FF2B5EF4-FFF2-40B4-BE49-F238E27FC236}">
                <a16:creationId xmlns:a16="http://schemas.microsoft.com/office/drawing/2014/main" id="{FE293442-AC63-4F95-B4D3-976498EA6833}"/>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5028" b="6625"/>
          <a:stretch/>
        </p:blipFill>
        <p:spPr bwMode="auto">
          <a:xfrm>
            <a:off x="3984963" y="2194560"/>
            <a:ext cx="2254061" cy="165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5276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ABF3DD-CDF7-4EEA-88F8-2FA14F1F31D2}"/>
              </a:ext>
            </a:extLst>
          </p:cNvPr>
          <p:cNvSpPr txBox="1"/>
          <p:nvPr/>
        </p:nvSpPr>
        <p:spPr>
          <a:xfrm>
            <a:off x="8838799" y="380264"/>
            <a:ext cx="3267067" cy="3231654"/>
          </a:xfrm>
          <a:prstGeom prst="rect">
            <a:avLst/>
          </a:prstGeom>
          <a:solidFill>
            <a:schemeClr val="accent4">
              <a:lumMod val="20000"/>
              <a:lumOff val="80000"/>
            </a:schemeClr>
          </a:solidFill>
          <a:ln w="28575">
            <a:solidFill>
              <a:schemeClr val="accent4"/>
            </a:solidFill>
            <a:prstDash val="dash"/>
          </a:ln>
        </p:spPr>
        <p:txBody>
          <a:bodyPr wrap="square" rtlCol="0">
            <a:spAutoFit/>
          </a:bodyPr>
          <a:lstStyle/>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EF7744D1-3758-4860-8A43-9873C07B63E0}"/>
              </a:ext>
            </a:extLst>
          </p:cNvPr>
          <p:cNvSpPr/>
          <p:nvPr/>
        </p:nvSpPr>
        <p:spPr>
          <a:xfrm>
            <a:off x="51844" y="41869"/>
            <a:ext cx="3377156" cy="3600986"/>
          </a:xfrm>
          <a:prstGeom prst="rect">
            <a:avLst/>
          </a:prstGeom>
          <a:solidFill>
            <a:schemeClr val="accent6">
              <a:lumMod val="20000"/>
              <a:lumOff val="80000"/>
            </a:schemeClr>
          </a:solidFill>
          <a:ln w="28575">
            <a:solidFill>
              <a:schemeClr val="accent6"/>
            </a:solidFill>
            <a:prstDash val="dash"/>
          </a:ln>
        </p:spPr>
        <p:txBody>
          <a:bodyPr wrap="square">
            <a:spAutoFit/>
          </a:bodyPr>
          <a:lstStyle/>
          <a:p>
            <a:pPr algn="ctr"/>
            <a:r>
              <a:rPr lang="en-GB" sz="2000" b="1" u="sng" dirty="0">
                <a:cs typeface="Arial" panose="020B0604020202020204" pitchFamily="34" charset="0"/>
              </a:rPr>
              <a:t> Year 9 - Pasta</a:t>
            </a:r>
          </a:p>
          <a:p>
            <a:r>
              <a:rPr lang="en-US" sz="1200" dirty="0"/>
              <a:t>Pasta is a type of food typically made from an dough of wheat flour mixed with water or eggs, and formed into sheets or other shapes, then cooked by boiling or baking.</a:t>
            </a:r>
            <a:endParaRPr lang="en-GB" sz="1200" dirty="0">
              <a:cs typeface="Arial" panose="020B0604020202020204" pitchFamily="34" charset="0"/>
            </a:endParaRPr>
          </a:p>
          <a:p>
            <a:endParaRPr lang="en-GB" sz="1200" dirty="0">
              <a:cs typeface="Arial" panose="020B0604020202020204" pitchFamily="34" charset="0"/>
            </a:endParaRPr>
          </a:p>
          <a:p>
            <a:pPr algn="ctr"/>
            <a:r>
              <a:rPr lang="en-GB" sz="1200" b="1" u="sng" dirty="0">
                <a:cs typeface="Arial" panose="020B0604020202020204" pitchFamily="34" charset="0"/>
              </a:rPr>
              <a:t>Dried Pasta</a:t>
            </a:r>
          </a:p>
          <a:p>
            <a:r>
              <a:rPr lang="en-GB" sz="1200" dirty="0">
                <a:cs typeface="Arial" panose="020B0604020202020204" pitchFamily="34" charset="0"/>
              </a:rPr>
              <a:t>Dried pasta is made from durum what flour and water. The dough is needed to develop the gluten and make it strong. It is rolled multiple times before being cut into shapes. The high gluten levels give the pasta a strong structure when dried.</a:t>
            </a:r>
          </a:p>
          <a:p>
            <a:endParaRPr lang="en-GB" sz="1200" dirty="0">
              <a:cs typeface="Arial" panose="020B0604020202020204" pitchFamily="34" charset="0"/>
            </a:endParaRPr>
          </a:p>
          <a:p>
            <a:pPr algn="ctr"/>
            <a:r>
              <a:rPr lang="en-GB" sz="1200" b="1" u="sng" dirty="0">
                <a:cs typeface="Arial" panose="020B0604020202020204" pitchFamily="34" charset="0"/>
              </a:rPr>
              <a:t>Fresh Pasta</a:t>
            </a:r>
          </a:p>
          <a:p>
            <a:r>
              <a:rPr lang="en-GB" sz="1200" dirty="0">
                <a:cs typeface="Arial" panose="020B0604020202020204" pitchFamily="34" charset="0"/>
              </a:rPr>
              <a:t>Fresh pasta substitutes water for eggs. The fat from the egg makes the pasta more tender. The durum wheat is not needed as the egg whites provide protein for a strong structure.</a:t>
            </a:r>
          </a:p>
        </p:txBody>
      </p:sp>
      <p:sp>
        <p:nvSpPr>
          <p:cNvPr id="13" name="Rectangle 12">
            <a:extLst>
              <a:ext uri="{FF2B5EF4-FFF2-40B4-BE49-F238E27FC236}">
                <a16:creationId xmlns:a16="http://schemas.microsoft.com/office/drawing/2014/main" id="{8D0AAD2D-2727-498E-BAC3-41A27D57D512}"/>
              </a:ext>
            </a:extLst>
          </p:cNvPr>
          <p:cNvSpPr/>
          <p:nvPr/>
        </p:nvSpPr>
        <p:spPr>
          <a:xfrm>
            <a:off x="73528" y="3684350"/>
            <a:ext cx="3377156" cy="3077766"/>
          </a:xfrm>
          <a:prstGeom prst="rect">
            <a:avLst/>
          </a:prstGeom>
          <a:solidFill>
            <a:schemeClr val="accent2">
              <a:lumMod val="20000"/>
              <a:lumOff val="80000"/>
            </a:schemeClr>
          </a:solidFill>
          <a:ln w="28575">
            <a:solidFill>
              <a:srgbClr val="FF0000"/>
            </a:solidFill>
            <a:prstDash val="dash"/>
          </a:ln>
        </p:spPr>
        <p:txBody>
          <a:bodyPr wrap="square">
            <a:spAutoFit/>
          </a:bodyPr>
          <a:lstStyle/>
          <a:p>
            <a:pPr marL="0" lvl="1">
              <a:spcBef>
                <a:spcPts val="200"/>
              </a:spcBef>
              <a:spcAft>
                <a:spcPts val="600"/>
              </a:spcAft>
              <a:buClr>
                <a:srgbClr val="6E6F9E"/>
              </a:buClr>
            </a:pPr>
            <a:r>
              <a:rPr lang="en-GB" sz="1100" b="1" u="sng" dirty="0">
                <a:solidFill>
                  <a:prstClr val="black"/>
                </a:solidFill>
                <a:latin typeface="Arial" panose="020B0604020202020204" pitchFamily="34" charset="0"/>
                <a:cs typeface="Arial" panose="020B0604020202020204" pitchFamily="34" charset="0"/>
              </a:rPr>
              <a:t>Weekly Tasks</a:t>
            </a:r>
          </a:p>
          <a:p>
            <a:pPr marL="0" lvl="1">
              <a:spcBef>
                <a:spcPts val="200"/>
              </a:spcBef>
              <a:spcAft>
                <a:spcPts val="600"/>
              </a:spcAft>
              <a:buClr>
                <a:srgbClr val="6E6F9E"/>
              </a:buClr>
            </a:pPr>
            <a:r>
              <a:rPr lang="en-GB" sz="1100" b="1" dirty="0">
                <a:solidFill>
                  <a:prstClr val="black"/>
                </a:solidFill>
                <a:latin typeface="Arial" panose="020B0604020202020204" pitchFamily="34" charset="0"/>
                <a:cs typeface="Arial" panose="020B0604020202020204" pitchFamily="34" charset="0"/>
              </a:rPr>
              <a:t>Week 1 </a:t>
            </a:r>
            <a:r>
              <a:rPr lang="en-GB" sz="1100" dirty="0">
                <a:solidFill>
                  <a:prstClr val="black"/>
                </a:solidFill>
                <a:latin typeface="Arial" panose="020B0604020202020204" pitchFamily="34" charset="0"/>
                <a:cs typeface="Arial" panose="020B0604020202020204" pitchFamily="34" charset="0"/>
              </a:rPr>
              <a:t>– Discuss why fresh pasta should be kept in the fridge and has a shorter shelf-life.</a:t>
            </a:r>
          </a:p>
          <a:p>
            <a:pPr marL="0" lvl="1">
              <a:spcBef>
                <a:spcPts val="200"/>
              </a:spcBef>
              <a:spcAft>
                <a:spcPts val="600"/>
              </a:spcAft>
              <a:buClr>
                <a:srgbClr val="6E6F9E"/>
              </a:buClr>
            </a:pPr>
            <a:r>
              <a:rPr lang="en-GB" sz="1100" b="1" dirty="0">
                <a:solidFill>
                  <a:prstClr val="black"/>
                </a:solidFill>
                <a:latin typeface="Arial" panose="020B0604020202020204" pitchFamily="34" charset="0"/>
                <a:cs typeface="Arial" panose="020B0604020202020204" pitchFamily="34" charset="0"/>
              </a:rPr>
              <a:t>Week 2 </a:t>
            </a:r>
            <a:r>
              <a:rPr lang="en-GB" sz="1100" dirty="0">
                <a:solidFill>
                  <a:prstClr val="black"/>
                </a:solidFill>
                <a:latin typeface="Arial" panose="020B0604020202020204" pitchFamily="34" charset="0"/>
                <a:cs typeface="Arial" panose="020B0604020202020204" pitchFamily="34" charset="0"/>
              </a:rPr>
              <a:t>– Research and list as many pasta shapes as you can find.</a:t>
            </a:r>
          </a:p>
          <a:p>
            <a:pPr marL="0" lvl="1">
              <a:spcBef>
                <a:spcPts val="200"/>
              </a:spcBef>
              <a:spcAft>
                <a:spcPts val="600"/>
              </a:spcAft>
              <a:buClr>
                <a:srgbClr val="6E6F9E"/>
              </a:buClr>
            </a:pPr>
            <a:r>
              <a:rPr lang="en-GB" sz="1100" b="1" dirty="0">
                <a:solidFill>
                  <a:prstClr val="black"/>
                </a:solidFill>
                <a:latin typeface="Arial" panose="020B0604020202020204" pitchFamily="34" charset="0"/>
                <a:cs typeface="Arial" panose="020B0604020202020204" pitchFamily="34" charset="0"/>
              </a:rPr>
              <a:t>Week 3 </a:t>
            </a:r>
            <a:r>
              <a:rPr lang="en-GB" sz="1100" dirty="0">
                <a:solidFill>
                  <a:prstClr val="black"/>
                </a:solidFill>
                <a:latin typeface="Arial" panose="020B0604020202020204" pitchFamily="34" charset="0"/>
                <a:cs typeface="Arial" panose="020B0604020202020204" pitchFamily="34" charset="0"/>
              </a:rPr>
              <a:t>– List some pasta dishes you have tried and the pasta type/shape that was served. </a:t>
            </a:r>
          </a:p>
          <a:p>
            <a:pPr marL="0" lvl="1">
              <a:spcBef>
                <a:spcPts val="200"/>
              </a:spcBef>
              <a:spcAft>
                <a:spcPts val="600"/>
              </a:spcAft>
              <a:buClr>
                <a:srgbClr val="6E6F9E"/>
              </a:buClr>
            </a:pPr>
            <a:r>
              <a:rPr lang="en-GB" sz="1100" b="1" dirty="0">
                <a:solidFill>
                  <a:prstClr val="black"/>
                </a:solidFill>
                <a:latin typeface="Arial" panose="020B0604020202020204" pitchFamily="34" charset="0"/>
                <a:cs typeface="Arial" panose="020B0604020202020204" pitchFamily="34" charset="0"/>
              </a:rPr>
              <a:t>Week 4 </a:t>
            </a:r>
            <a:r>
              <a:rPr lang="en-GB" sz="1100" dirty="0">
                <a:solidFill>
                  <a:prstClr val="black"/>
                </a:solidFill>
                <a:latin typeface="Arial" panose="020B0604020202020204" pitchFamily="34" charset="0"/>
                <a:cs typeface="Arial" panose="020B0604020202020204" pitchFamily="34" charset="0"/>
              </a:rPr>
              <a:t>– Using the graphic to the right, create a step by step guide to making and shape fresh pasta.</a:t>
            </a:r>
          </a:p>
          <a:p>
            <a:pPr marL="0" lvl="1">
              <a:spcBef>
                <a:spcPts val="200"/>
              </a:spcBef>
              <a:spcAft>
                <a:spcPts val="600"/>
              </a:spcAft>
              <a:buClr>
                <a:srgbClr val="6E6F9E"/>
              </a:buClr>
            </a:pPr>
            <a:r>
              <a:rPr lang="en-GB" sz="1100" b="1" dirty="0">
                <a:solidFill>
                  <a:prstClr val="black"/>
                </a:solidFill>
                <a:latin typeface="Arial" panose="020B0604020202020204" pitchFamily="34" charset="0"/>
                <a:cs typeface="Arial" panose="020B0604020202020204" pitchFamily="34" charset="0"/>
              </a:rPr>
              <a:t>Week 5 </a:t>
            </a:r>
            <a:r>
              <a:rPr lang="en-GB" sz="1100" dirty="0">
                <a:solidFill>
                  <a:prstClr val="black"/>
                </a:solidFill>
                <a:latin typeface="Arial" panose="020B0604020202020204" pitchFamily="34" charset="0"/>
                <a:cs typeface="Arial" panose="020B0604020202020204" pitchFamily="34" charset="0"/>
              </a:rPr>
              <a:t>– Discuss the advantages and disadvantages of fresh pasta.</a:t>
            </a:r>
          </a:p>
          <a:p>
            <a:pPr marL="0" lvl="1">
              <a:spcBef>
                <a:spcPts val="200"/>
              </a:spcBef>
              <a:spcAft>
                <a:spcPts val="600"/>
              </a:spcAft>
              <a:buClr>
                <a:srgbClr val="6E6F9E"/>
              </a:buClr>
            </a:pPr>
            <a:r>
              <a:rPr lang="en-GB" sz="1100" b="1" dirty="0">
                <a:solidFill>
                  <a:prstClr val="black"/>
                </a:solidFill>
                <a:latin typeface="Arial" panose="020B0604020202020204" pitchFamily="34" charset="0"/>
                <a:cs typeface="Arial" panose="020B0604020202020204" pitchFamily="34" charset="0"/>
              </a:rPr>
              <a:t>Week 5 </a:t>
            </a:r>
            <a:r>
              <a:rPr lang="en-GB" sz="1100" dirty="0">
                <a:solidFill>
                  <a:prstClr val="black"/>
                </a:solidFill>
                <a:latin typeface="Arial" panose="020B0604020202020204" pitchFamily="34" charset="0"/>
                <a:cs typeface="Arial" panose="020B0604020202020204" pitchFamily="34" charset="0"/>
              </a:rPr>
              <a:t>– Discuss the advantages and disadvantages of dried pasta.</a:t>
            </a:r>
          </a:p>
        </p:txBody>
      </p:sp>
      <p:sp>
        <p:nvSpPr>
          <p:cNvPr id="14" name="Rectangle 13">
            <a:extLst>
              <a:ext uri="{FF2B5EF4-FFF2-40B4-BE49-F238E27FC236}">
                <a16:creationId xmlns:a16="http://schemas.microsoft.com/office/drawing/2014/main" id="{B521DFCF-70E4-4671-A6F9-20E756C292CF}"/>
              </a:ext>
            </a:extLst>
          </p:cNvPr>
          <p:cNvSpPr/>
          <p:nvPr/>
        </p:nvSpPr>
        <p:spPr>
          <a:xfrm>
            <a:off x="3534744" y="1678083"/>
            <a:ext cx="5209740" cy="5044482"/>
          </a:xfrm>
          <a:prstGeom prst="rect">
            <a:avLst/>
          </a:prstGeom>
          <a:noFill/>
          <a:ln w="285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0" name="Picture 2" descr="Pin on Dinner Time">
            <a:extLst>
              <a:ext uri="{FF2B5EF4-FFF2-40B4-BE49-F238E27FC236}">
                <a16:creationId xmlns:a16="http://schemas.microsoft.com/office/drawing/2014/main" id="{89B479FD-DDA8-4AAE-9518-E38D9FE6ADB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88" t="2482" r="2565" b="2970"/>
          <a:stretch/>
        </p:blipFill>
        <p:spPr bwMode="auto">
          <a:xfrm>
            <a:off x="8944614" y="468374"/>
            <a:ext cx="3055435" cy="3055434"/>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1EC7D260-E8AC-4972-A162-57FCCD016B58}"/>
              </a:ext>
            </a:extLst>
          </p:cNvPr>
          <p:cNvSpPr txBox="1"/>
          <p:nvPr/>
        </p:nvSpPr>
        <p:spPr>
          <a:xfrm>
            <a:off x="8828544" y="4027506"/>
            <a:ext cx="3267067" cy="2677656"/>
          </a:xfrm>
          <a:prstGeom prst="rect">
            <a:avLst/>
          </a:prstGeom>
          <a:solidFill>
            <a:schemeClr val="accent4">
              <a:lumMod val="20000"/>
              <a:lumOff val="80000"/>
            </a:schemeClr>
          </a:solidFill>
          <a:ln w="28575">
            <a:solidFill>
              <a:schemeClr val="accent4"/>
            </a:solidFill>
            <a:prstDash val="dash"/>
          </a:ln>
        </p:spPr>
        <p:txBody>
          <a:bodyPr wrap="square" rtlCol="0">
            <a:spAutoFit/>
          </a:bodyPr>
          <a:lstStyle/>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p:txBody>
      </p:sp>
      <p:pic>
        <p:nvPicPr>
          <p:cNvPr id="2052" name="Picture 4" descr="VonShef 3 in 1 Stainless Steel Professional Fresh Pasta Maker Machine ...">
            <a:extLst>
              <a:ext uri="{FF2B5EF4-FFF2-40B4-BE49-F238E27FC236}">
                <a16:creationId xmlns:a16="http://schemas.microsoft.com/office/drawing/2014/main" id="{327EABB2-0768-4471-867C-3E9EB62C7F2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58" t="14798" r="958" b="10122"/>
          <a:stretch/>
        </p:blipFill>
        <p:spPr bwMode="auto">
          <a:xfrm>
            <a:off x="8896832" y="4114749"/>
            <a:ext cx="3150998" cy="250317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33163AA5-DF13-4384-9F57-AEF77FDB46F2}"/>
              </a:ext>
            </a:extLst>
          </p:cNvPr>
          <p:cNvSpPr/>
          <p:nvPr/>
        </p:nvSpPr>
        <p:spPr>
          <a:xfrm>
            <a:off x="8826274" y="53404"/>
            <a:ext cx="3280767" cy="261610"/>
          </a:xfrm>
          <a:prstGeom prst="rect">
            <a:avLst/>
          </a:prstGeom>
          <a:solidFill>
            <a:schemeClr val="accent6">
              <a:lumMod val="20000"/>
              <a:lumOff val="80000"/>
            </a:schemeClr>
          </a:solidFill>
          <a:ln w="28575">
            <a:solidFill>
              <a:schemeClr val="accent6"/>
            </a:solidFill>
            <a:prstDash val="dash"/>
          </a:ln>
        </p:spPr>
        <p:txBody>
          <a:bodyPr wrap="square">
            <a:spAutoFit/>
          </a:bodyPr>
          <a:lstStyle/>
          <a:p>
            <a:pPr algn="ctr"/>
            <a:r>
              <a:rPr lang="en-GB" sz="1100" b="1" dirty="0">
                <a:latin typeface="Arial" panose="020B0604020202020204" pitchFamily="34" charset="0"/>
                <a:cs typeface="Arial" panose="020B0604020202020204" pitchFamily="34" charset="0"/>
              </a:rPr>
              <a:t>Different Pasta Shapes</a:t>
            </a:r>
            <a:endParaRPr lang="en-GB" sz="1100" dirty="0">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263C199F-A9A8-4873-9B55-747D5B3B0992}"/>
              </a:ext>
            </a:extLst>
          </p:cNvPr>
          <p:cNvSpPr/>
          <p:nvPr/>
        </p:nvSpPr>
        <p:spPr>
          <a:xfrm>
            <a:off x="8839974" y="3695844"/>
            <a:ext cx="3280767" cy="261610"/>
          </a:xfrm>
          <a:prstGeom prst="rect">
            <a:avLst/>
          </a:prstGeom>
          <a:solidFill>
            <a:schemeClr val="accent6">
              <a:lumMod val="20000"/>
              <a:lumOff val="80000"/>
            </a:schemeClr>
          </a:solidFill>
          <a:ln w="28575">
            <a:solidFill>
              <a:schemeClr val="accent6"/>
            </a:solidFill>
            <a:prstDash val="dash"/>
          </a:ln>
        </p:spPr>
        <p:txBody>
          <a:bodyPr wrap="square">
            <a:spAutoFit/>
          </a:bodyPr>
          <a:lstStyle/>
          <a:p>
            <a:pPr algn="ctr"/>
            <a:r>
              <a:rPr lang="en-GB" sz="1100" b="1" dirty="0">
                <a:latin typeface="Arial" panose="020B0604020202020204" pitchFamily="34" charset="0"/>
                <a:cs typeface="Arial" panose="020B0604020202020204" pitchFamily="34" charset="0"/>
              </a:rPr>
              <a:t>Fresh Pasta Machine</a:t>
            </a:r>
            <a:endParaRPr lang="en-GB" sz="1100" dirty="0">
              <a:latin typeface="Arial" panose="020B0604020202020204" pitchFamily="34" charset="0"/>
              <a:cs typeface="Arial" panose="020B0604020202020204" pitchFamily="34" charset="0"/>
            </a:endParaRPr>
          </a:p>
        </p:txBody>
      </p:sp>
      <p:pic>
        <p:nvPicPr>
          <p:cNvPr id="2054" name="Picture 6" descr="How to Make Homemade Pasta - Recipe &amp; Tips | Self Proclaimed Foodie">
            <a:extLst>
              <a:ext uri="{FF2B5EF4-FFF2-40B4-BE49-F238E27FC236}">
                <a16:creationId xmlns:a16="http://schemas.microsoft.com/office/drawing/2014/main" id="{AE141564-0984-431E-B9B2-89307F17AD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3711" y="1767555"/>
            <a:ext cx="4978717" cy="4850364"/>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35EB7640-6AD3-40ED-A6A2-40726A422428}"/>
              </a:ext>
            </a:extLst>
          </p:cNvPr>
          <p:cNvSpPr/>
          <p:nvPr/>
        </p:nvSpPr>
        <p:spPr>
          <a:xfrm>
            <a:off x="3534743" y="41869"/>
            <a:ext cx="2660317" cy="1590179"/>
          </a:xfrm>
          <a:prstGeom prst="rect">
            <a:avLst/>
          </a:prstGeom>
          <a:solidFill>
            <a:schemeClr val="accent5">
              <a:lumMod val="20000"/>
              <a:lumOff val="80000"/>
            </a:schemeClr>
          </a:solidFill>
          <a:ln w="28575">
            <a:solidFill>
              <a:schemeClr val="accent5">
                <a:lumMod val="75000"/>
              </a:schemeClr>
            </a:solidFill>
            <a:prstDash val="dash"/>
          </a:ln>
        </p:spPr>
        <p:txBody>
          <a:bodyPr wrap="square">
            <a:spAutoFit/>
          </a:bodyPr>
          <a:lstStyle/>
          <a:p>
            <a:pPr marL="0" lvl="1" algn="ctr">
              <a:spcBef>
                <a:spcPts val="200"/>
              </a:spcBef>
              <a:spcAft>
                <a:spcPts val="600"/>
              </a:spcAft>
              <a:buClr>
                <a:srgbClr val="6E6F9E"/>
              </a:buClr>
            </a:pPr>
            <a:r>
              <a:rPr lang="en-GB" sz="1200" b="1" u="sng" dirty="0">
                <a:solidFill>
                  <a:prstClr val="black"/>
                </a:solidFill>
                <a:cs typeface="Arial" panose="020B0604020202020204" pitchFamily="34" charset="0"/>
              </a:rPr>
              <a:t>Cooking Times</a:t>
            </a:r>
          </a:p>
          <a:p>
            <a:pPr marL="0" lvl="1">
              <a:spcBef>
                <a:spcPts val="200"/>
              </a:spcBef>
              <a:spcAft>
                <a:spcPts val="600"/>
              </a:spcAft>
              <a:buClr>
                <a:srgbClr val="6E6F9E"/>
              </a:buClr>
            </a:pPr>
            <a:r>
              <a:rPr lang="en-GB" sz="1200" dirty="0">
                <a:solidFill>
                  <a:prstClr val="black"/>
                </a:solidFill>
                <a:cs typeface="Arial" panose="020B0604020202020204" pitchFamily="34" charset="0"/>
              </a:rPr>
              <a:t>Dried pasta takes longer to cook (9-11 minutes) as the starch granules need to rehydrate fully first.</a:t>
            </a:r>
          </a:p>
          <a:p>
            <a:pPr marL="0" lvl="1">
              <a:spcBef>
                <a:spcPts val="200"/>
              </a:spcBef>
              <a:spcAft>
                <a:spcPts val="600"/>
              </a:spcAft>
              <a:buClr>
                <a:srgbClr val="6E6F9E"/>
              </a:buClr>
            </a:pPr>
            <a:r>
              <a:rPr lang="en-GB" sz="1200" dirty="0">
                <a:solidFill>
                  <a:prstClr val="black"/>
                </a:solidFill>
                <a:cs typeface="Arial" panose="020B0604020202020204" pitchFamily="34" charset="0"/>
              </a:rPr>
              <a:t>If fresh pasta is fully hydrated, it cooks in boiling water very quickly (2-3 minutes)</a:t>
            </a:r>
          </a:p>
        </p:txBody>
      </p:sp>
      <p:sp>
        <p:nvSpPr>
          <p:cNvPr id="20" name="Rectangle 19">
            <a:extLst>
              <a:ext uri="{FF2B5EF4-FFF2-40B4-BE49-F238E27FC236}">
                <a16:creationId xmlns:a16="http://schemas.microsoft.com/office/drawing/2014/main" id="{31F3CF1E-DB93-4268-A60E-067A17DC1605}"/>
              </a:ext>
            </a:extLst>
          </p:cNvPr>
          <p:cNvSpPr/>
          <p:nvPr/>
        </p:nvSpPr>
        <p:spPr>
          <a:xfrm>
            <a:off x="6258258" y="41869"/>
            <a:ext cx="2462199" cy="1590179"/>
          </a:xfrm>
          <a:prstGeom prst="rect">
            <a:avLst/>
          </a:prstGeom>
          <a:solidFill>
            <a:schemeClr val="accent2">
              <a:lumMod val="20000"/>
              <a:lumOff val="80000"/>
            </a:schemeClr>
          </a:solidFill>
          <a:ln w="28575">
            <a:solidFill>
              <a:schemeClr val="accent2"/>
            </a:solidFill>
            <a:prstDash val="dash"/>
          </a:ln>
        </p:spPr>
        <p:txBody>
          <a:bodyPr wrap="square">
            <a:spAutoFit/>
          </a:bodyPr>
          <a:lstStyle/>
          <a:p>
            <a:pPr marL="0" lvl="1" algn="ctr">
              <a:spcBef>
                <a:spcPts val="200"/>
              </a:spcBef>
              <a:spcAft>
                <a:spcPts val="600"/>
              </a:spcAft>
              <a:buClr>
                <a:srgbClr val="6E6F9E"/>
              </a:buClr>
            </a:pPr>
            <a:r>
              <a:rPr lang="en-GB" sz="1200" b="1" u="sng" dirty="0">
                <a:solidFill>
                  <a:prstClr val="black"/>
                </a:solidFill>
                <a:cs typeface="Arial" panose="020B0604020202020204" pitchFamily="34" charset="0"/>
              </a:rPr>
              <a:t>Pairing with Sauces</a:t>
            </a:r>
          </a:p>
          <a:p>
            <a:pPr marL="0" lvl="1">
              <a:spcBef>
                <a:spcPts val="200"/>
              </a:spcBef>
              <a:spcAft>
                <a:spcPts val="600"/>
              </a:spcAft>
              <a:buClr>
                <a:srgbClr val="6E6F9E"/>
              </a:buClr>
            </a:pPr>
            <a:r>
              <a:rPr lang="en-GB" sz="1200" dirty="0">
                <a:solidFill>
                  <a:prstClr val="black"/>
                </a:solidFill>
                <a:cs typeface="Arial" panose="020B0604020202020204" pitchFamily="34" charset="0"/>
              </a:rPr>
              <a:t>Fresh pasta has a tender consistency with a buttery flavour, pairing well with creamy cheese sauces. </a:t>
            </a:r>
          </a:p>
          <a:p>
            <a:pPr marL="0" lvl="1">
              <a:spcBef>
                <a:spcPts val="200"/>
              </a:spcBef>
              <a:spcAft>
                <a:spcPts val="600"/>
              </a:spcAft>
              <a:buClr>
                <a:srgbClr val="6E6F9E"/>
              </a:buClr>
            </a:pPr>
            <a:r>
              <a:rPr lang="en-GB" sz="1200" dirty="0">
                <a:solidFill>
                  <a:prstClr val="black"/>
                </a:solidFill>
                <a:cs typeface="Arial" panose="020B0604020202020204" pitchFamily="34" charset="0"/>
              </a:rPr>
              <a:t>Dried pasta has a firmer bite so is best cooked al dente and best paired with oily and meaty sauces.</a:t>
            </a:r>
          </a:p>
        </p:txBody>
      </p:sp>
    </p:spTree>
    <p:extLst>
      <p:ext uri="{BB962C8B-B14F-4D97-AF65-F5344CB8AC3E}">
        <p14:creationId xmlns:p14="http://schemas.microsoft.com/office/powerpoint/2010/main" val="30956898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1032</TotalTime>
  <Words>1229</Words>
  <Application>Microsoft Office PowerPoint</Application>
  <PresentationFormat>Widescreen</PresentationFormat>
  <Paragraphs>133</Paragraphs>
  <Slides>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MS Mincho</vt:lpstr>
      <vt:lpstr>Arial</vt:lpstr>
      <vt:lpstr>Calibri</vt:lpstr>
      <vt:lpstr>Calibri Light</vt:lpstr>
      <vt:lpstr>Comic Sans MS</vt:lpstr>
      <vt:lpstr>Times New Roman</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Bridget McAuley</dc:creator>
  <cp:lastModifiedBy>Thomas Nicol</cp:lastModifiedBy>
  <cp:revision>52</cp:revision>
  <cp:lastPrinted>2022-02-16T08:43:45Z</cp:lastPrinted>
  <dcterms:created xsi:type="dcterms:W3CDTF">2022-02-15T10:47:22Z</dcterms:created>
  <dcterms:modified xsi:type="dcterms:W3CDTF">2023-05-25T14:51:57Z</dcterms:modified>
</cp:coreProperties>
</file>