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7" d="100"/>
          <a:sy n="67" d="100"/>
        </p:scale>
        <p:origin x="95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176759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77697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99205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27571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A93D8A-34AF-49B0-B1FD-BFBC242BA780}"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88381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A93D8A-34AF-49B0-B1FD-BFBC242BA780}"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11054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A93D8A-34AF-49B0-B1FD-BFBC242BA780}" type="datetimeFigureOut">
              <a:rPr lang="en-GB" smtClean="0"/>
              <a:t>12/12/2022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415609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A93D8A-34AF-49B0-B1FD-BFBC242BA780}" type="datetimeFigureOut">
              <a:rPr lang="en-GB" smtClean="0"/>
              <a:t>12/12/2022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48459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93D8A-34AF-49B0-B1FD-BFBC242BA780}" type="datetimeFigureOut">
              <a:rPr lang="en-GB" smtClean="0"/>
              <a:t>12/12/2022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1754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93D8A-34AF-49B0-B1FD-BFBC242BA780}"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206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93D8A-34AF-49B0-B1FD-BFBC242BA780}"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05470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3D8A-34AF-49B0-B1FD-BFBC242BA780}" type="datetimeFigureOut">
              <a:rPr lang="en-GB" smtClean="0"/>
              <a:t>12/12/2022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DB14E-8A5E-499D-A946-18DE0D8145AE}" type="slidenum">
              <a:rPr lang="en-GB" smtClean="0"/>
              <a:t>‹#›</a:t>
            </a:fld>
            <a:endParaRPr lang="en-GB"/>
          </a:p>
        </p:txBody>
      </p:sp>
    </p:spTree>
    <p:extLst>
      <p:ext uri="{BB962C8B-B14F-4D97-AF65-F5344CB8AC3E}">
        <p14:creationId xmlns:p14="http://schemas.microsoft.com/office/powerpoint/2010/main" val="559305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857BAF-76CB-4025-AAD5-39EB29E58FFF}"/>
              </a:ext>
            </a:extLst>
          </p:cNvPr>
          <p:cNvSpPr txBox="1">
            <a:spLocks/>
          </p:cNvSpPr>
          <p:nvPr/>
        </p:nvSpPr>
        <p:spPr>
          <a:xfrm>
            <a:off x="81287" y="4604551"/>
            <a:ext cx="8994133" cy="2168251"/>
          </a:xfrm>
          <a:prstGeom prst="rect">
            <a:avLst/>
          </a:prstGeom>
          <a:noFill/>
          <a:ln w="9525">
            <a:solidFill>
              <a:srgbClr val="FF0000"/>
            </a:solidFill>
            <a:prstDash val="solid"/>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1200"/>
              </a:spcAft>
            </a:pPr>
            <a:r>
              <a:rPr lang="en-GB" sz="1400" b="1" dirty="0"/>
              <a:t>	</a:t>
            </a:r>
            <a:r>
              <a:rPr lang="en-GB" sz="1400" dirty="0"/>
              <a:t>	</a:t>
            </a:r>
            <a:r>
              <a:rPr lang="en-GB" sz="1400" b="1" u="sng" dirty="0">
                <a:latin typeface="+mn-lt"/>
              </a:rPr>
              <a:t>Sensory Evaluation</a:t>
            </a:r>
          </a:p>
          <a:p>
            <a:pPr algn="l"/>
            <a:r>
              <a:rPr lang="en-GB" sz="1400" dirty="0">
                <a:latin typeface="+mn-lt"/>
              </a:rPr>
              <a:t>When eating food, you are judging the following</a:t>
            </a:r>
          </a:p>
          <a:p>
            <a:pPr algn="l"/>
            <a:r>
              <a:rPr lang="en-GB" sz="1400" dirty="0">
                <a:latin typeface="+mn-lt"/>
              </a:rPr>
              <a:t>characteristics</a:t>
            </a:r>
            <a:endParaRPr lang="en-US" sz="1400" dirty="0">
              <a:solidFill>
                <a:schemeClr val="tx1"/>
              </a:solidFill>
              <a:latin typeface="+mn-lt"/>
              <a:ea typeface="Kozuka Gothic Pro H" panose="020B0800000000000000" pitchFamily="34" charset="-128"/>
            </a:endParaRPr>
          </a:p>
          <a:p>
            <a:pPr algn="l"/>
            <a:r>
              <a:rPr lang="en-US" sz="1400" dirty="0">
                <a:solidFill>
                  <a:srgbClr val="FF0000"/>
                </a:solidFill>
                <a:latin typeface="+mn-lt"/>
                <a:ea typeface="Kozuka Gothic Pro H" panose="020B0800000000000000" pitchFamily="34" charset="-128"/>
              </a:rPr>
              <a:t>Appearance</a:t>
            </a:r>
            <a:r>
              <a:rPr lang="en-US" sz="1400" dirty="0">
                <a:solidFill>
                  <a:srgbClr val="008100"/>
                </a:solidFill>
                <a:latin typeface="+mn-lt"/>
                <a:ea typeface="Kozuka Gothic Pro H" panose="020B0800000000000000" pitchFamily="34" charset="-128"/>
              </a:rPr>
              <a:t> (what does the food look like?)</a:t>
            </a:r>
          </a:p>
          <a:p>
            <a:pPr algn="l"/>
            <a:r>
              <a:rPr lang="en-US" sz="1400" dirty="0">
                <a:solidFill>
                  <a:srgbClr val="FF0000"/>
                </a:solidFill>
                <a:latin typeface="+mn-lt"/>
                <a:ea typeface="Kozuka Gothic Pro H" panose="020B0800000000000000" pitchFamily="34" charset="-128"/>
              </a:rPr>
              <a:t>Flavour </a:t>
            </a:r>
            <a:r>
              <a:rPr lang="en-US" sz="1400" dirty="0">
                <a:solidFill>
                  <a:srgbClr val="008100"/>
                </a:solidFill>
                <a:latin typeface="+mn-lt"/>
                <a:ea typeface="Kozuka Gothic Pro H" panose="020B0800000000000000" pitchFamily="34" charset="-128"/>
              </a:rPr>
              <a:t>(what does the food taste like?)</a:t>
            </a:r>
          </a:p>
          <a:p>
            <a:pPr algn="l"/>
            <a:r>
              <a:rPr lang="en-US" sz="1400" dirty="0">
                <a:solidFill>
                  <a:srgbClr val="FF0000"/>
                </a:solidFill>
                <a:latin typeface="+mn-lt"/>
                <a:ea typeface="Kozuka Gothic Pro H" panose="020B0800000000000000" pitchFamily="34" charset="-128"/>
              </a:rPr>
              <a:t>Aroma </a:t>
            </a:r>
            <a:r>
              <a:rPr lang="en-US" sz="1400" dirty="0">
                <a:solidFill>
                  <a:srgbClr val="008100"/>
                </a:solidFill>
                <a:latin typeface="+mn-lt"/>
                <a:ea typeface="Kozuka Gothic Pro H" panose="020B0800000000000000" pitchFamily="34" charset="-128"/>
              </a:rPr>
              <a:t>(what does the food smell like?)</a:t>
            </a:r>
          </a:p>
          <a:p>
            <a:pPr algn="l"/>
            <a:r>
              <a:rPr lang="en-US" sz="1400" dirty="0">
                <a:solidFill>
                  <a:srgbClr val="FF0000"/>
                </a:solidFill>
                <a:latin typeface="+mn-lt"/>
                <a:ea typeface="Kozuka Gothic Pro H" panose="020B0800000000000000" pitchFamily="34" charset="-128"/>
              </a:rPr>
              <a:t>Texture</a:t>
            </a:r>
            <a:r>
              <a:rPr lang="en-US" sz="1400" dirty="0">
                <a:solidFill>
                  <a:schemeClr val="tx1"/>
                </a:solidFill>
                <a:latin typeface="+mn-lt"/>
                <a:ea typeface="Kozuka Gothic Pro H" panose="020B0800000000000000" pitchFamily="34" charset="-128"/>
              </a:rPr>
              <a:t> </a:t>
            </a:r>
            <a:r>
              <a:rPr lang="en-US" sz="1400" dirty="0">
                <a:solidFill>
                  <a:srgbClr val="008100"/>
                </a:solidFill>
                <a:latin typeface="+mn-lt"/>
                <a:ea typeface="Kozuka Gothic Pro H" panose="020B0800000000000000" pitchFamily="34" charset="-128"/>
              </a:rPr>
              <a:t>(what does the food feel like?)</a:t>
            </a:r>
          </a:p>
          <a:p>
            <a:pPr algn="l"/>
            <a:r>
              <a:rPr lang="en-GB" sz="1400" dirty="0">
                <a:latin typeface="+mn-lt"/>
              </a:rPr>
              <a:t>Judging food based on these characteristics is</a:t>
            </a:r>
          </a:p>
          <a:p>
            <a:pPr algn="l"/>
            <a:r>
              <a:rPr lang="en-GB" sz="1400" dirty="0">
                <a:latin typeface="+mn-lt"/>
              </a:rPr>
              <a:t>called </a:t>
            </a:r>
            <a:r>
              <a:rPr lang="en-GB" sz="1400" u="sng" dirty="0">
                <a:latin typeface="+mn-lt"/>
              </a:rPr>
              <a:t>sensory evaluation</a:t>
            </a:r>
            <a:r>
              <a:rPr lang="en-GB" sz="1400" dirty="0">
                <a:latin typeface="+mn-lt"/>
              </a:rPr>
              <a:t>.</a:t>
            </a:r>
          </a:p>
        </p:txBody>
      </p:sp>
      <p:pic>
        <p:nvPicPr>
          <p:cNvPr id="5" name="Picture 4">
            <a:extLst>
              <a:ext uri="{FF2B5EF4-FFF2-40B4-BE49-F238E27FC236}">
                <a16:creationId xmlns:a16="http://schemas.microsoft.com/office/drawing/2014/main" id="{C4EB95BC-C7FC-423B-A906-A71A1208DA00}"/>
              </a:ext>
            </a:extLst>
          </p:cNvPr>
          <p:cNvPicPr>
            <a:picLocks noChangeAspect="1"/>
          </p:cNvPicPr>
          <p:nvPr/>
        </p:nvPicPr>
        <p:blipFill>
          <a:blip r:embed="rId2"/>
          <a:stretch>
            <a:fillRect/>
          </a:stretch>
        </p:blipFill>
        <p:spPr>
          <a:xfrm>
            <a:off x="4011930" y="4725972"/>
            <a:ext cx="4827972" cy="1925407"/>
          </a:xfrm>
          <a:prstGeom prst="rect">
            <a:avLst/>
          </a:prstGeom>
        </p:spPr>
      </p:pic>
      <p:sp>
        <p:nvSpPr>
          <p:cNvPr id="7" name="Content Placeholder 2">
            <a:extLst>
              <a:ext uri="{FF2B5EF4-FFF2-40B4-BE49-F238E27FC236}">
                <a16:creationId xmlns:a16="http://schemas.microsoft.com/office/drawing/2014/main" id="{837406DF-3B1A-4D63-A03C-891669AB9DEF}"/>
              </a:ext>
            </a:extLst>
          </p:cNvPr>
          <p:cNvSpPr txBox="1">
            <a:spLocks/>
          </p:cNvSpPr>
          <p:nvPr/>
        </p:nvSpPr>
        <p:spPr>
          <a:xfrm>
            <a:off x="211189"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8" name="TextBox 7">
            <a:extLst>
              <a:ext uri="{FF2B5EF4-FFF2-40B4-BE49-F238E27FC236}">
                <a16:creationId xmlns:a16="http://schemas.microsoft.com/office/drawing/2014/main" id="{8DE8C8C1-5449-4F6F-8161-B4A5158118B6}"/>
              </a:ext>
            </a:extLst>
          </p:cNvPr>
          <p:cNvSpPr txBox="1"/>
          <p:nvPr/>
        </p:nvSpPr>
        <p:spPr>
          <a:xfrm>
            <a:off x="3429217" y="534292"/>
            <a:ext cx="3634739" cy="1569660"/>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US" sz="1200" b="1" u="sng" dirty="0"/>
              <a:t>Types of Fruits</a:t>
            </a:r>
          </a:p>
          <a:p>
            <a:pPr algn="ctr"/>
            <a:endParaRPr lang="en-US" sz="1200" b="1" u="sng" dirty="0"/>
          </a:p>
          <a:p>
            <a:r>
              <a:rPr lang="en-US" sz="1200" dirty="0"/>
              <a:t>Fruits are split into different groups:</a:t>
            </a:r>
          </a:p>
          <a:p>
            <a:pPr marL="285750" indent="-285750">
              <a:buFont typeface="Arial" panose="020B0604020202020204" pitchFamily="34" charset="0"/>
              <a:buChar char="•"/>
            </a:pPr>
            <a:r>
              <a:rPr lang="en-US" sz="1200" dirty="0"/>
              <a:t>Soft fruits – strawberries and raspberries </a:t>
            </a:r>
          </a:p>
          <a:p>
            <a:pPr marL="285750" indent="-285750">
              <a:buFont typeface="Arial" panose="020B0604020202020204" pitchFamily="34" charset="0"/>
              <a:buChar char="•"/>
            </a:pPr>
            <a:r>
              <a:rPr lang="en-US" sz="1200" dirty="0"/>
              <a:t>Citrus fruits – oranges, lemons and limes</a:t>
            </a:r>
          </a:p>
          <a:p>
            <a:pPr marL="285750" indent="-285750">
              <a:buFont typeface="Arial" panose="020B0604020202020204" pitchFamily="34" charset="0"/>
              <a:buChar char="•"/>
            </a:pPr>
            <a:r>
              <a:rPr lang="en-US" sz="1200" dirty="0"/>
              <a:t>Stone fruits – peaches, mangos and plums</a:t>
            </a:r>
          </a:p>
          <a:p>
            <a:pPr marL="285750" indent="-285750">
              <a:buFont typeface="Arial" panose="020B0604020202020204" pitchFamily="34" charset="0"/>
              <a:buChar char="•"/>
            </a:pPr>
            <a:r>
              <a:rPr lang="en-US" sz="1200" dirty="0"/>
              <a:t>Tree fruits – apples and pears</a:t>
            </a:r>
          </a:p>
          <a:p>
            <a:pPr marL="285750" indent="-285750">
              <a:buFont typeface="Arial" panose="020B0604020202020204" pitchFamily="34" charset="0"/>
              <a:buChar char="•"/>
            </a:pPr>
            <a:r>
              <a:rPr lang="en-US" sz="1200" dirty="0"/>
              <a:t>Exotic fruits – banana, kiwis and melons</a:t>
            </a:r>
          </a:p>
        </p:txBody>
      </p:sp>
      <p:sp>
        <p:nvSpPr>
          <p:cNvPr id="9" name="TextBox 8">
            <a:extLst>
              <a:ext uri="{FF2B5EF4-FFF2-40B4-BE49-F238E27FC236}">
                <a16:creationId xmlns:a16="http://schemas.microsoft.com/office/drawing/2014/main" id="{B23EDC27-B556-4E69-A610-6C828BE456CF}"/>
              </a:ext>
            </a:extLst>
          </p:cNvPr>
          <p:cNvSpPr txBox="1"/>
          <p:nvPr/>
        </p:nvSpPr>
        <p:spPr>
          <a:xfrm>
            <a:off x="73811" y="534292"/>
            <a:ext cx="3275395" cy="1569660"/>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Sensory Evaluation:</a:t>
            </a:r>
            <a:r>
              <a:rPr lang="en-US" sz="1200" dirty="0"/>
              <a:t> judging food on its appearance, aroma, flavour and texture.</a:t>
            </a:r>
          </a:p>
          <a:p>
            <a:r>
              <a:rPr lang="en-US" sz="1200" b="1" dirty="0"/>
              <a:t>Sensory attributes: </a:t>
            </a:r>
            <a:r>
              <a:rPr lang="en-US" sz="1200" dirty="0"/>
              <a:t>appearance, aroma, flavour, and texture of foods detectable by our senses, often used to evaluate food quality.</a:t>
            </a:r>
          </a:p>
          <a:p>
            <a:r>
              <a:rPr lang="en-US" sz="1200" b="1" dirty="0"/>
              <a:t>Sensory Descriptor: </a:t>
            </a:r>
            <a:r>
              <a:rPr lang="en-US" sz="1200" dirty="0"/>
              <a:t>a word used to describe food by its appearance, aroma, flavour, and texture</a:t>
            </a:r>
          </a:p>
        </p:txBody>
      </p:sp>
      <p:sp>
        <p:nvSpPr>
          <p:cNvPr id="10" name="TextBox 9">
            <a:extLst>
              <a:ext uri="{FF2B5EF4-FFF2-40B4-BE49-F238E27FC236}">
                <a16:creationId xmlns:a16="http://schemas.microsoft.com/office/drawing/2014/main" id="{CCB04521-752C-4F3B-B8E4-6521A2F09745}"/>
              </a:ext>
            </a:extLst>
          </p:cNvPr>
          <p:cNvSpPr txBox="1"/>
          <p:nvPr/>
        </p:nvSpPr>
        <p:spPr>
          <a:xfrm>
            <a:off x="3429217" y="2195452"/>
            <a:ext cx="3634740" cy="2308324"/>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Types of Vegetables</a:t>
            </a:r>
          </a:p>
          <a:p>
            <a:pPr algn="ctr"/>
            <a:endParaRPr lang="en-GB" sz="1200" b="1" u="sng" dirty="0"/>
          </a:p>
          <a:p>
            <a:r>
              <a:rPr lang="en-US" sz="1200" dirty="0"/>
              <a:t>Vegetables are split into different groups:</a:t>
            </a:r>
            <a:endParaRPr lang="en-GB" sz="1200" dirty="0"/>
          </a:p>
          <a:p>
            <a:pPr marL="171450" indent="-171450">
              <a:buFont typeface="Arial" panose="020B0604020202020204" pitchFamily="34" charset="0"/>
              <a:buChar char="•"/>
            </a:pPr>
            <a:r>
              <a:rPr lang="en-GB" sz="1200" dirty="0"/>
              <a:t>Fruit vegetables – aubergine, tomato and cucumber.</a:t>
            </a:r>
          </a:p>
          <a:p>
            <a:pPr marL="171450" indent="-171450">
              <a:buFont typeface="Arial" panose="020B0604020202020204" pitchFamily="34" charset="0"/>
              <a:buChar char="•"/>
            </a:pPr>
            <a:r>
              <a:rPr lang="en-GB" sz="1200" dirty="0"/>
              <a:t>Seeds and pods – peas, beans and lentils.</a:t>
            </a:r>
          </a:p>
          <a:p>
            <a:pPr marL="171450" indent="-171450">
              <a:buFont typeface="Arial" panose="020B0604020202020204" pitchFamily="34" charset="0"/>
              <a:buChar char="•"/>
            </a:pPr>
            <a:r>
              <a:rPr lang="en-GB" sz="1200" dirty="0"/>
              <a:t>Flower vegetables – broccoli and cauliflower.</a:t>
            </a:r>
          </a:p>
          <a:p>
            <a:pPr marL="171450" indent="-171450">
              <a:buFont typeface="Arial" panose="020B0604020202020204" pitchFamily="34" charset="0"/>
              <a:buChar char="•"/>
            </a:pPr>
            <a:r>
              <a:rPr lang="en-GB" sz="1200" dirty="0"/>
              <a:t>Leafy vegetables – spinach, cabbage, and lettuce.</a:t>
            </a:r>
          </a:p>
          <a:p>
            <a:pPr marL="171450" indent="-171450">
              <a:buFont typeface="Arial" panose="020B0604020202020204" pitchFamily="34" charset="0"/>
              <a:buChar char="•"/>
            </a:pPr>
            <a:r>
              <a:rPr lang="en-GB" sz="1200" dirty="0"/>
              <a:t>Stem vegetables – asparagus, fennel and celery.</a:t>
            </a:r>
          </a:p>
          <a:p>
            <a:pPr marL="171450" indent="-171450">
              <a:buFont typeface="Arial" panose="020B0604020202020204" pitchFamily="34" charset="0"/>
              <a:buChar char="•"/>
            </a:pPr>
            <a:r>
              <a:rPr lang="en-GB" sz="1200" dirty="0"/>
              <a:t>Tubers – potatoes, sweet potatoes and yams.</a:t>
            </a:r>
          </a:p>
          <a:p>
            <a:pPr marL="171450" indent="-171450">
              <a:buFont typeface="Arial" panose="020B0604020202020204" pitchFamily="34" charset="0"/>
              <a:buChar char="•"/>
            </a:pPr>
            <a:r>
              <a:rPr lang="en-GB" sz="1200" dirty="0"/>
              <a:t>Fungi – different types of mushrooms.</a:t>
            </a:r>
          </a:p>
          <a:p>
            <a:pPr marL="171450" indent="-171450">
              <a:buFont typeface="Arial" panose="020B0604020202020204" pitchFamily="34" charset="0"/>
              <a:buChar char="•"/>
            </a:pPr>
            <a:r>
              <a:rPr lang="en-GB" sz="1200" dirty="0"/>
              <a:t>Bulbs – onions, garlic, shallots and leeks.</a:t>
            </a:r>
          </a:p>
          <a:p>
            <a:pPr marL="171450" indent="-171450">
              <a:buFont typeface="Arial" panose="020B0604020202020204" pitchFamily="34" charset="0"/>
              <a:buChar char="•"/>
            </a:pPr>
            <a:r>
              <a:rPr lang="en-GB" sz="1200" dirty="0"/>
              <a:t>Roots – beetroot, swede, carrot and radish.</a:t>
            </a:r>
          </a:p>
        </p:txBody>
      </p:sp>
      <p:sp>
        <p:nvSpPr>
          <p:cNvPr id="12" name="TextBox 11">
            <a:extLst>
              <a:ext uri="{FF2B5EF4-FFF2-40B4-BE49-F238E27FC236}">
                <a16:creationId xmlns:a16="http://schemas.microsoft.com/office/drawing/2014/main" id="{6AD69890-5A0A-4DBD-8E46-E5BE51DD8486}"/>
              </a:ext>
            </a:extLst>
          </p:cNvPr>
          <p:cNvSpPr txBox="1"/>
          <p:nvPr/>
        </p:nvSpPr>
        <p:spPr>
          <a:xfrm>
            <a:off x="73810" y="2195452"/>
            <a:ext cx="3275395" cy="2308324"/>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Fruits and Vegetables</a:t>
            </a:r>
          </a:p>
          <a:p>
            <a:pPr marL="171450" indent="-171450">
              <a:buFont typeface="Arial" panose="020B0604020202020204" pitchFamily="34" charset="0"/>
              <a:buChar char="•"/>
            </a:pPr>
            <a:r>
              <a:rPr lang="en-GB" altLang="en-US" sz="1200" dirty="0">
                <a:cs typeface="Arial" panose="020B0604020202020204" pitchFamily="34" charset="0"/>
              </a:rPr>
              <a:t>We should all aim to have at least 5 portions of a variety of fruit and vegetables each day.</a:t>
            </a:r>
          </a:p>
          <a:p>
            <a:pPr marL="171450" indent="-171450">
              <a:buFont typeface="Arial" panose="020B0604020202020204" pitchFamily="34" charset="0"/>
              <a:buChar char="•"/>
            </a:pPr>
            <a:r>
              <a:rPr lang="en-GB" altLang="en-US" sz="1200" dirty="0">
                <a:cs typeface="Arial" panose="020B0604020202020204" pitchFamily="34" charset="0"/>
              </a:rPr>
              <a:t>Fruit and vegetables should make up around one third of what we eat each day. </a:t>
            </a:r>
          </a:p>
          <a:p>
            <a:pPr marL="171450" indent="-171450">
              <a:buFont typeface="Arial" panose="020B0604020202020204" pitchFamily="34" charset="0"/>
              <a:buChar char="•"/>
            </a:pPr>
            <a:r>
              <a:rPr lang="en-GB" altLang="en-US" sz="1200" dirty="0">
                <a:cs typeface="Arial"/>
              </a:rPr>
              <a:t>Fruit and vegetables are a very important part of a healthy, balanced diet, as they are good sources of fibre, as well as providing essential vitamins and minerals.</a:t>
            </a:r>
            <a:endParaRPr lang="en-GB" altLang="en-US" sz="1200" dirty="0">
              <a:cs typeface="Arial" panose="020B0604020202020204" pitchFamily="34" charset="0"/>
            </a:endParaRPr>
          </a:p>
          <a:p>
            <a:pPr marL="171450" indent="-171450">
              <a:buFont typeface="Arial" panose="020B0604020202020204" pitchFamily="34" charset="0"/>
              <a:buChar char="•"/>
            </a:pPr>
            <a:r>
              <a:rPr lang="en-GB" sz="1200" dirty="0">
                <a:cs typeface="Arial"/>
              </a:rPr>
              <a:t>Eating lots of fruit and vegetables can help maintain a healthy weight  and having your 5 A DAY could reduce your risk of some diseases.</a:t>
            </a:r>
            <a:endParaRPr lang="en-US" sz="1200" b="1" u="sng" dirty="0"/>
          </a:p>
        </p:txBody>
      </p:sp>
      <p:sp>
        <p:nvSpPr>
          <p:cNvPr id="13" name="TextBox 12">
            <a:extLst>
              <a:ext uri="{FF2B5EF4-FFF2-40B4-BE49-F238E27FC236}">
                <a16:creationId xmlns:a16="http://schemas.microsoft.com/office/drawing/2014/main" id="{4266810C-56EB-47CD-A741-9CD262589550}"/>
              </a:ext>
            </a:extLst>
          </p:cNvPr>
          <p:cNvSpPr txBox="1"/>
          <p:nvPr/>
        </p:nvSpPr>
        <p:spPr>
          <a:xfrm>
            <a:off x="7142473" y="185453"/>
            <a:ext cx="1916787" cy="4324261"/>
          </a:xfrm>
          <a:prstGeom prst="rect">
            <a:avLst/>
          </a:prstGeom>
          <a:solidFill>
            <a:schemeClr val="accent5">
              <a:lumMod val="60000"/>
              <a:lumOff val="40000"/>
            </a:schemeClr>
          </a:solidFill>
          <a:ln>
            <a:solidFill>
              <a:schemeClr val="accent5"/>
            </a:solidFill>
          </a:ln>
        </p:spPr>
        <p:txBody>
          <a:bodyPr wrap="square" rtlCol="0">
            <a:spAutoFit/>
          </a:bodyPr>
          <a:lstStyle/>
          <a:p>
            <a:pPr algn="ctr"/>
            <a:r>
              <a:rPr lang="en-GB" sz="1100" b="1" u="sng" dirty="0"/>
              <a:t>Weekly Tasks</a:t>
            </a:r>
          </a:p>
          <a:p>
            <a:pPr algn="ctr"/>
            <a:endParaRPr lang="en-GB" sz="1100" u="sng" dirty="0"/>
          </a:p>
          <a:p>
            <a:r>
              <a:rPr lang="en-GB" sz="1100" b="1" dirty="0"/>
              <a:t>Task 1:</a:t>
            </a:r>
            <a:r>
              <a:rPr lang="en-GB" sz="1100" dirty="0"/>
              <a:t>  Design a set of revision cards for the different types of fruits.</a:t>
            </a:r>
            <a:endParaRPr lang="en-GB" sz="1100" b="1" dirty="0"/>
          </a:p>
          <a:p>
            <a:r>
              <a:rPr lang="en-GB" sz="1100" b="1" dirty="0"/>
              <a:t>Task 2:</a:t>
            </a:r>
            <a:r>
              <a:rPr lang="en-GB" sz="1100" dirty="0"/>
              <a:t>  Design a set of revision cards for the different types of vegetables</a:t>
            </a:r>
            <a:endParaRPr lang="en-GB" sz="1100" b="1" dirty="0"/>
          </a:p>
          <a:p>
            <a:r>
              <a:rPr lang="en-GB" sz="1100" b="1" dirty="0"/>
              <a:t>Task 3:</a:t>
            </a:r>
            <a:r>
              <a:rPr lang="en-GB" sz="1100" dirty="0"/>
              <a:t> Choose your favourite food or snack and carry out a sensory evaluation. Choose 2 words to describe the appearance, aroma, flavour and texture.</a:t>
            </a:r>
          </a:p>
          <a:p>
            <a:r>
              <a:rPr lang="en-GB" sz="1100" b="1" dirty="0"/>
              <a:t>Task 4:</a:t>
            </a:r>
            <a:r>
              <a:rPr lang="en-GB" sz="1100" dirty="0"/>
              <a:t> Create your own sensory word bank like the one in your knowledge organiser. Think of 10 words for each of the senses.</a:t>
            </a:r>
          </a:p>
          <a:p>
            <a:r>
              <a:rPr lang="en-GB" sz="1100" b="1" dirty="0"/>
              <a:t>Task 5:</a:t>
            </a:r>
            <a:r>
              <a:rPr lang="en-GB" sz="1100" dirty="0"/>
              <a:t> Design a pizza with lots of difference toppings. Using the word bank, make a list of tastes you would/wouldn’t like on a pizza.</a:t>
            </a:r>
          </a:p>
        </p:txBody>
      </p:sp>
      <p:sp>
        <p:nvSpPr>
          <p:cNvPr id="14" name="Rectangle 13">
            <a:extLst>
              <a:ext uri="{FF2B5EF4-FFF2-40B4-BE49-F238E27FC236}">
                <a16:creationId xmlns:a16="http://schemas.microsoft.com/office/drawing/2014/main" id="{0EF5BE17-9548-4BC5-9C6D-69E8A3CC1991}"/>
              </a:ext>
            </a:extLst>
          </p:cNvPr>
          <p:cNvSpPr/>
          <p:nvPr/>
        </p:nvSpPr>
        <p:spPr>
          <a:xfrm>
            <a:off x="211189" y="49181"/>
            <a:ext cx="6661503"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7 – Sensory Evaluation of Fruits and Vegetables</a:t>
            </a:r>
          </a:p>
        </p:txBody>
      </p:sp>
    </p:spTree>
    <p:extLst>
      <p:ext uri="{BB962C8B-B14F-4D97-AF65-F5344CB8AC3E}">
        <p14:creationId xmlns:p14="http://schemas.microsoft.com/office/powerpoint/2010/main" val="242859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AC82E639-4981-4DC4-826D-AB3F08AC85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9" b="2277"/>
          <a:stretch/>
        </p:blipFill>
        <p:spPr bwMode="auto">
          <a:xfrm>
            <a:off x="94373" y="428785"/>
            <a:ext cx="8955254" cy="63656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C9103D-5E7F-4916-9BE7-8C109BB340E5}"/>
              </a:ext>
            </a:extLst>
          </p:cNvPr>
          <p:cNvSpPr/>
          <p:nvPr/>
        </p:nvSpPr>
        <p:spPr>
          <a:xfrm>
            <a:off x="1241248" y="-32880"/>
            <a:ext cx="6661503"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7 – Sensory Evaluation of Fruits and Vegetables</a:t>
            </a:r>
          </a:p>
        </p:txBody>
      </p:sp>
    </p:spTree>
    <p:extLst>
      <p:ext uri="{BB962C8B-B14F-4D97-AF65-F5344CB8AC3E}">
        <p14:creationId xmlns:p14="http://schemas.microsoft.com/office/powerpoint/2010/main" val="200246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6F18E5-75F9-4D8B-A48F-A7D3C747DA00}"/>
              </a:ext>
            </a:extLst>
          </p:cNvPr>
          <p:cNvSpPr txBox="1">
            <a:spLocks/>
          </p:cNvSpPr>
          <p:nvPr/>
        </p:nvSpPr>
        <p:spPr>
          <a:xfrm>
            <a:off x="211189"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5" name="TextBox 4">
            <a:extLst>
              <a:ext uri="{FF2B5EF4-FFF2-40B4-BE49-F238E27FC236}">
                <a16:creationId xmlns:a16="http://schemas.microsoft.com/office/drawing/2014/main" id="{BA665B3A-F179-43E1-AA43-369DF812A2B7}"/>
              </a:ext>
            </a:extLst>
          </p:cNvPr>
          <p:cNvSpPr txBox="1"/>
          <p:nvPr/>
        </p:nvSpPr>
        <p:spPr>
          <a:xfrm>
            <a:off x="3429217" y="542804"/>
            <a:ext cx="3275395" cy="4524315"/>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US" sz="1200" b="1" u="sng" dirty="0"/>
              <a:t>Potatoes</a:t>
            </a:r>
          </a:p>
          <a:p>
            <a:pPr algn="ctr"/>
            <a:endParaRPr lang="en-US" sz="1200" b="1" u="sng" dirty="0"/>
          </a:p>
          <a:p>
            <a:r>
              <a:rPr lang="en-US" sz="1200" dirty="0"/>
              <a:t>Although potatoes are vegetables, a potato is actually a tuber. Tubers grow from roots. In the Eatwell guide, potatoes are included in the starchy foods section.</a:t>
            </a:r>
          </a:p>
          <a:p>
            <a:endParaRPr lang="en-US" sz="1200" dirty="0"/>
          </a:p>
          <a:p>
            <a:r>
              <a:rPr lang="en-US" sz="1200" dirty="0"/>
              <a:t>Different potato varieties have different qualities and uses:</a:t>
            </a:r>
          </a:p>
          <a:p>
            <a:pPr marL="171450" indent="-171450">
              <a:buFont typeface="Arial" panose="020B0604020202020204" pitchFamily="34" charset="0"/>
              <a:buChar char="•"/>
            </a:pPr>
            <a:r>
              <a:rPr lang="en-US" sz="1200" b="1" dirty="0"/>
              <a:t>Floury Potatoes</a:t>
            </a:r>
            <a:r>
              <a:rPr lang="en-US" sz="1200" dirty="0"/>
              <a:t> fall apart when cooked, such as Maris Pipers and King Edward. They are very good for baking and mashing. Recipes using floury potatoes include cottage pie, jackets potatoes, roast potatoes and hash browns. </a:t>
            </a:r>
          </a:p>
          <a:p>
            <a:pPr marL="171450" indent="-171450">
              <a:buFont typeface="Arial" panose="020B0604020202020204" pitchFamily="34" charset="0"/>
              <a:buChar char="•"/>
            </a:pPr>
            <a:r>
              <a:rPr lang="en-US" sz="1200" b="1" dirty="0"/>
              <a:t>Waxy Potatoes </a:t>
            </a:r>
            <a:r>
              <a:rPr lang="en-US" sz="1200" dirty="0"/>
              <a:t>such as Charlotte or Jersey Royals hold together when steamed or boiled. Recipes using waxy potatoes include potato salad, dauphinoise potatoes and cubed in soups.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
        <p:nvSpPr>
          <p:cNvPr id="6" name="TextBox 5">
            <a:extLst>
              <a:ext uri="{FF2B5EF4-FFF2-40B4-BE49-F238E27FC236}">
                <a16:creationId xmlns:a16="http://schemas.microsoft.com/office/drawing/2014/main" id="{937ADC14-2232-4C73-AF98-536EE79878DB}"/>
              </a:ext>
            </a:extLst>
          </p:cNvPr>
          <p:cNvSpPr txBox="1"/>
          <p:nvPr/>
        </p:nvSpPr>
        <p:spPr>
          <a:xfrm>
            <a:off x="73811" y="534292"/>
            <a:ext cx="3275395" cy="1200329"/>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Cereals – cultivated grasses. The grains are used as a food source. </a:t>
            </a:r>
          </a:p>
          <a:p>
            <a:r>
              <a:rPr lang="en-US" sz="1200" b="1" dirty="0"/>
              <a:t>Gluten – the protein found in wheat.</a:t>
            </a:r>
          </a:p>
          <a:p>
            <a:r>
              <a:rPr lang="en-US" sz="1200" b="1" dirty="0" err="1"/>
              <a:t>Fibre</a:t>
            </a:r>
            <a:r>
              <a:rPr lang="en-US" sz="1200" b="1" dirty="0"/>
              <a:t> – the nutrient found in the cell walls of cereal grains – helps the digestive system. </a:t>
            </a:r>
            <a:endParaRPr lang="en-US" sz="1200" dirty="0"/>
          </a:p>
        </p:txBody>
      </p:sp>
      <p:sp>
        <p:nvSpPr>
          <p:cNvPr id="7" name="TextBox 6">
            <a:extLst>
              <a:ext uri="{FF2B5EF4-FFF2-40B4-BE49-F238E27FC236}">
                <a16:creationId xmlns:a16="http://schemas.microsoft.com/office/drawing/2014/main" id="{B70431F7-024E-42D2-B104-C3E44BF51CE4}"/>
              </a:ext>
            </a:extLst>
          </p:cNvPr>
          <p:cNvSpPr txBox="1"/>
          <p:nvPr/>
        </p:nvSpPr>
        <p:spPr>
          <a:xfrm>
            <a:off x="3429217" y="5119973"/>
            <a:ext cx="5641473" cy="156966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Dairy Foods</a:t>
            </a:r>
          </a:p>
          <a:p>
            <a:pPr algn="ctr"/>
            <a:endParaRPr lang="en-GB" sz="1200" b="1" u="sng" dirty="0"/>
          </a:p>
          <a:p>
            <a:r>
              <a:rPr lang="en-GB" sz="1200" dirty="0"/>
              <a:t>			Dairy products are foods made using the milk of a cow, goat or 			sheep. Cow’s milk is most commonly used to make cheese and 			yoghurt. Bacteria, called starter cultures, are needed to make 			cheese and yoghurt. This causes the lactose (sugar in milk) to turn 			into lactic acid, which adds flavour and makes the product last 			longer. </a:t>
            </a:r>
          </a:p>
        </p:txBody>
      </p:sp>
      <p:sp>
        <p:nvSpPr>
          <p:cNvPr id="8" name="TextBox 7">
            <a:extLst>
              <a:ext uri="{FF2B5EF4-FFF2-40B4-BE49-F238E27FC236}">
                <a16:creationId xmlns:a16="http://schemas.microsoft.com/office/drawing/2014/main" id="{3BEE0F5F-09BD-47FF-8C15-649ED539E3F1}"/>
              </a:ext>
            </a:extLst>
          </p:cNvPr>
          <p:cNvSpPr txBox="1"/>
          <p:nvPr/>
        </p:nvSpPr>
        <p:spPr>
          <a:xfrm>
            <a:off x="73808" y="1808488"/>
            <a:ext cx="3275395" cy="830997"/>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Cereal Grains </a:t>
            </a:r>
          </a:p>
          <a:p>
            <a:pPr algn="ctr"/>
            <a:r>
              <a:rPr lang="en-GB" altLang="en-US" sz="1200" dirty="0">
                <a:cs typeface="Arial" panose="020B0604020202020204" pitchFamily="34" charset="0"/>
              </a:rPr>
              <a:t>Cereal grains grow on cultivated grasses. The grains can be eaten as a food source. Common cereal grains include wheat, oats and rice. </a:t>
            </a:r>
            <a:endParaRPr lang="en-US" sz="1200" b="1" u="sng" dirty="0"/>
          </a:p>
        </p:txBody>
      </p:sp>
      <p:sp>
        <p:nvSpPr>
          <p:cNvPr id="9" name="TextBox 8">
            <a:extLst>
              <a:ext uri="{FF2B5EF4-FFF2-40B4-BE49-F238E27FC236}">
                <a16:creationId xmlns:a16="http://schemas.microsoft.com/office/drawing/2014/main" id="{34AA63A2-3C4B-40C0-8E6A-F2BF26FB5822}"/>
              </a:ext>
            </a:extLst>
          </p:cNvPr>
          <p:cNvSpPr txBox="1"/>
          <p:nvPr/>
        </p:nvSpPr>
        <p:spPr>
          <a:xfrm>
            <a:off x="6784623" y="534292"/>
            <a:ext cx="2285566" cy="4493538"/>
          </a:xfrm>
          <a:prstGeom prst="rect">
            <a:avLst/>
          </a:prstGeom>
          <a:solidFill>
            <a:schemeClr val="accent5">
              <a:lumMod val="60000"/>
              <a:lumOff val="40000"/>
            </a:schemeClr>
          </a:solidFill>
          <a:ln>
            <a:solidFill>
              <a:schemeClr val="accent5"/>
            </a:solidFill>
          </a:ln>
        </p:spPr>
        <p:txBody>
          <a:bodyPr wrap="square" rtlCol="0">
            <a:spAutoFit/>
          </a:bodyPr>
          <a:lstStyle/>
          <a:p>
            <a:pPr algn="ctr"/>
            <a:r>
              <a:rPr lang="en-GB" sz="1100" b="1" u="sng" dirty="0"/>
              <a:t>Weekly Tasks</a:t>
            </a:r>
          </a:p>
          <a:p>
            <a:pPr algn="ctr"/>
            <a:endParaRPr lang="en-GB" sz="1100" u="sng" dirty="0"/>
          </a:p>
          <a:p>
            <a:r>
              <a:rPr lang="en-GB" sz="1100" b="1" dirty="0"/>
              <a:t>Task 1:</a:t>
            </a:r>
            <a:r>
              <a:rPr lang="en-GB" sz="1100" dirty="0"/>
              <a:t>  Make a list of food products that are made with flour – next to the food, say whether it is made with white or wholegrain flour.</a:t>
            </a:r>
          </a:p>
          <a:p>
            <a:r>
              <a:rPr lang="en-GB" sz="1100" dirty="0"/>
              <a:t> </a:t>
            </a:r>
            <a:endParaRPr lang="en-GB" sz="1100" b="1" dirty="0"/>
          </a:p>
          <a:p>
            <a:r>
              <a:rPr lang="en-GB" sz="1100" b="1" dirty="0"/>
              <a:t>Task 2:</a:t>
            </a:r>
            <a:r>
              <a:rPr lang="en-GB" sz="1100" dirty="0"/>
              <a:t>  Research and explain why we need fibre in our diet, and make a list of foods that provide it. </a:t>
            </a:r>
          </a:p>
          <a:p>
            <a:endParaRPr lang="en-GB" sz="1100" b="1" dirty="0"/>
          </a:p>
          <a:p>
            <a:r>
              <a:rPr lang="en-GB" sz="1100" b="1" dirty="0"/>
              <a:t>Task 3:</a:t>
            </a:r>
            <a:r>
              <a:rPr lang="en-GB" sz="1100" dirty="0"/>
              <a:t>  List the different type of milk you can buy in a shop. Research and explain what the process of skimming is.</a:t>
            </a:r>
          </a:p>
          <a:p>
            <a:endParaRPr lang="en-GB" sz="1100" dirty="0"/>
          </a:p>
          <a:p>
            <a:r>
              <a:rPr lang="en-GB" sz="1100" b="1" dirty="0"/>
              <a:t>Task 4:</a:t>
            </a:r>
            <a:r>
              <a:rPr lang="en-GB" sz="1100" dirty="0"/>
              <a:t> Create your own 3 course menu – the starter should contain grains, the main should contain potato, and the dessert should have dairy. </a:t>
            </a:r>
          </a:p>
          <a:p>
            <a:endParaRPr lang="en-GB" sz="1100" dirty="0"/>
          </a:p>
          <a:p>
            <a:r>
              <a:rPr lang="en-GB" sz="1100" b="1" dirty="0"/>
              <a:t>Task 5:</a:t>
            </a:r>
            <a:r>
              <a:rPr lang="en-GB" sz="1100" dirty="0"/>
              <a:t> List the nutrients that are provided by cereal grains, potatoes and dairy foods. Are you getting enough of these in your diet?</a:t>
            </a:r>
          </a:p>
        </p:txBody>
      </p:sp>
      <p:sp>
        <p:nvSpPr>
          <p:cNvPr id="10" name="Rectangle 9">
            <a:extLst>
              <a:ext uri="{FF2B5EF4-FFF2-40B4-BE49-F238E27FC236}">
                <a16:creationId xmlns:a16="http://schemas.microsoft.com/office/drawing/2014/main" id="{4E92BDD4-5073-42A3-93E1-A2A05A600962}"/>
              </a:ext>
            </a:extLst>
          </p:cNvPr>
          <p:cNvSpPr/>
          <p:nvPr/>
        </p:nvSpPr>
        <p:spPr>
          <a:xfrm>
            <a:off x="106524" y="-7594"/>
            <a:ext cx="6210611"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8 – Cereal Grains, Potatoes and Dairy Foods</a:t>
            </a:r>
          </a:p>
        </p:txBody>
      </p:sp>
      <p:sp>
        <p:nvSpPr>
          <p:cNvPr id="11" name="TextBox 10">
            <a:extLst>
              <a:ext uri="{FF2B5EF4-FFF2-40B4-BE49-F238E27FC236}">
                <a16:creationId xmlns:a16="http://schemas.microsoft.com/office/drawing/2014/main" id="{F65ECD5E-E1C1-49F6-86A4-2C8DA585F968}"/>
              </a:ext>
            </a:extLst>
          </p:cNvPr>
          <p:cNvSpPr txBox="1"/>
          <p:nvPr/>
        </p:nvSpPr>
        <p:spPr>
          <a:xfrm>
            <a:off x="72309" y="2719315"/>
            <a:ext cx="3275395" cy="4154984"/>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Wheat</a:t>
            </a:r>
          </a:p>
          <a:p>
            <a:pPr algn="ctr"/>
            <a:r>
              <a:rPr lang="en-GB" sz="1200" dirty="0"/>
              <a:t>Wheat is used in the production of flour and bread products. Flour needs to be processed in order to make flour. This process is called milling. This removes the outer layer of the grain and grinds the grain into flour. </a:t>
            </a:r>
          </a:p>
          <a:p>
            <a:pPr algn="ctr"/>
            <a:endParaRPr lang="en-GB" sz="1200" dirty="0"/>
          </a:p>
          <a:p>
            <a:pPr algn="ctr"/>
            <a:r>
              <a:rPr lang="en-GB" sz="1200" dirty="0"/>
              <a:t>The type of flour depends on the extraction rate – this is the percentage of the wheat grain found in the flour:</a:t>
            </a:r>
          </a:p>
          <a:p>
            <a:pPr marL="171450" indent="-171450" algn="ctr">
              <a:buFont typeface="Arial" panose="020B0604020202020204" pitchFamily="34" charset="0"/>
              <a:buChar char="•"/>
            </a:pPr>
            <a:r>
              <a:rPr lang="en-GB" sz="1200" dirty="0"/>
              <a:t>100 percent extraction rate is the wholegrain, which provides wholegrain flour.</a:t>
            </a:r>
          </a:p>
          <a:p>
            <a:pPr marL="171450" indent="-171450" algn="ctr">
              <a:buFont typeface="Arial" panose="020B0604020202020204" pitchFamily="34" charset="0"/>
              <a:buChar char="•"/>
            </a:pPr>
            <a:r>
              <a:rPr lang="en-GB" sz="1200" dirty="0"/>
              <a:t>85 percent extraction rate provides brown flour.</a:t>
            </a:r>
          </a:p>
          <a:p>
            <a:pPr marL="171450" indent="-171450" algn="ctr">
              <a:buFont typeface="Arial" panose="020B0604020202020204" pitchFamily="34" charset="0"/>
              <a:buChar char="•"/>
            </a:pPr>
            <a:r>
              <a:rPr lang="en-GB" sz="1200" dirty="0"/>
              <a:t>70 percent extraction rate is the wholegrain, which provides white or plain flour.</a:t>
            </a:r>
          </a:p>
          <a:p>
            <a:pPr marL="171450" indent="-171450" algn="ctr">
              <a:buFont typeface="Arial" panose="020B0604020202020204" pitchFamily="34" charset="0"/>
              <a:buChar char="•"/>
            </a:pPr>
            <a:endParaRPr lang="en-GB" sz="1200" dirty="0"/>
          </a:p>
          <a:p>
            <a:pPr marL="171450" indent="-171450" algn="ctr">
              <a:buFont typeface="Arial" panose="020B0604020202020204" pitchFamily="34" charset="0"/>
              <a:buChar char="•"/>
            </a:pPr>
            <a:endParaRPr lang="en-GB" sz="1200" dirty="0"/>
          </a:p>
          <a:p>
            <a:pPr algn="ctr"/>
            <a:endParaRPr lang="en-GB" sz="1200" dirty="0"/>
          </a:p>
          <a:p>
            <a:pPr algn="ctr"/>
            <a:endParaRPr lang="en-GB" sz="1200" dirty="0"/>
          </a:p>
          <a:p>
            <a:pPr algn="ctr"/>
            <a:endParaRPr lang="en-GB" sz="1200" dirty="0"/>
          </a:p>
          <a:p>
            <a:pPr algn="ctr"/>
            <a:endParaRPr lang="en-GB" sz="1200" dirty="0"/>
          </a:p>
        </p:txBody>
      </p:sp>
      <p:pic>
        <p:nvPicPr>
          <p:cNvPr id="3" name="Picture 2">
            <a:extLst>
              <a:ext uri="{FF2B5EF4-FFF2-40B4-BE49-F238E27FC236}">
                <a16:creationId xmlns:a16="http://schemas.microsoft.com/office/drawing/2014/main" id="{727697E4-7392-42A1-B4AC-FA8643023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797" y="5593208"/>
            <a:ext cx="1329018" cy="886012"/>
          </a:xfrm>
          <a:prstGeom prst="rect">
            <a:avLst/>
          </a:prstGeom>
        </p:spPr>
      </p:pic>
      <p:pic>
        <p:nvPicPr>
          <p:cNvPr id="13" name="Picture 12">
            <a:extLst>
              <a:ext uri="{FF2B5EF4-FFF2-40B4-BE49-F238E27FC236}">
                <a16:creationId xmlns:a16="http://schemas.microsoft.com/office/drawing/2014/main" id="{76044F32-5CCA-4FD8-ADD2-D485CC32F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80" y="4162674"/>
            <a:ext cx="1348760" cy="826589"/>
          </a:xfrm>
          <a:prstGeom prst="rect">
            <a:avLst/>
          </a:prstGeom>
        </p:spPr>
      </p:pic>
      <p:pic>
        <p:nvPicPr>
          <p:cNvPr id="17" name="Picture 16">
            <a:extLst>
              <a:ext uri="{FF2B5EF4-FFF2-40B4-BE49-F238E27FC236}">
                <a16:creationId xmlns:a16="http://schemas.microsoft.com/office/drawing/2014/main" id="{1BB7258C-22E6-40A6-98C4-04D2279BD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540" y="4162674"/>
            <a:ext cx="1238075" cy="824224"/>
          </a:xfrm>
          <a:prstGeom prst="rect">
            <a:avLst/>
          </a:prstGeom>
        </p:spPr>
      </p:pic>
      <p:sp>
        <p:nvSpPr>
          <p:cNvPr id="19" name="TextBox 18">
            <a:extLst>
              <a:ext uri="{FF2B5EF4-FFF2-40B4-BE49-F238E27FC236}">
                <a16:creationId xmlns:a16="http://schemas.microsoft.com/office/drawing/2014/main" id="{35169230-B715-441A-B126-6D7A05D1434B}"/>
              </a:ext>
            </a:extLst>
          </p:cNvPr>
          <p:cNvSpPr txBox="1"/>
          <p:nvPr/>
        </p:nvSpPr>
        <p:spPr>
          <a:xfrm>
            <a:off x="95169" y="5733674"/>
            <a:ext cx="1764111" cy="1015663"/>
          </a:xfrm>
          <a:prstGeom prst="rect">
            <a:avLst/>
          </a:prstGeom>
          <a:solidFill>
            <a:schemeClr val="accent1">
              <a:lumMod val="40000"/>
              <a:lumOff val="60000"/>
            </a:schemeClr>
          </a:solidFill>
          <a:ln>
            <a:noFill/>
          </a:ln>
        </p:spPr>
        <p:txBody>
          <a:bodyPr wrap="square" rtlCol="0">
            <a:spAutoFit/>
          </a:bodyPr>
          <a:lstStyle/>
          <a:p>
            <a:r>
              <a:rPr lang="en-GB" sz="1200" dirty="0"/>
              <a:t>These flours can used to make lots of different products including breads, cakes, pasta, and biscuits. </a:t>
            </a:r>
          </a:p>
        </p:txBody>
      </p:sp>
      <p:pic>
        <p:nvPicPr>
          <p:cNvPr id="21" name="Picture 20">
            <a:extLst>
              <a:ext uri="{FF2B5EF4-FFF2-40B4-BE49-F238E27FC236}">
                <a16:creationId xmlns:a16="http://schemas.microsoft.com/office/drawing/2014/main" id="{CE0983AB-1950-4C26-88D1-92F86149C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280" y="5793128"/>
            <a:ext cx="1312848" cy="896754"/>
          </a:xfrm>
          <a:prstGeom prst="rect">
            <a:avLst/>
          </a:prstGeom>
        </p:spPr>
      </p:pic>
    </p:spTree>
    <p:extLst>
      <p:ext uri="{BB962C8B-B14F-4D97-AF65-F5344CB8AC3E}">
        <p14:creationId xmlns:p14="http://schemas.microsoft.com/office/powerpoint/2010/main" val="8650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6F18E5-75F9-4D8B-A48F-A7D3C747DA00}"/>
              </a:ext>
            </a:extLst>
          </p:cNvPr>
          <p:cNvSpPr txBox="1">
            <a:spLocks/>
          </p:cNvSpPr>
          <p:nvPr/>
        </p:nvSpPr>
        <p:spPr>
          <a:xfrm>
            <a:off x="211189"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5" name="TextBox 4">
            <a:extLst>
              <a:ext uri="{FF2B5EF4-FFF2-40B4-BE49-F238E27FC236}">
                <a16:creationId xmlns:a16="http://schemas.microsoft.com/office/drawing/2014/main" id="{BA665B3A-F179-43E1-AA43-369DF812A2B7}"/>
              </a:ext>
            </a:extLst>
          </p:cNvPr>
          <p:cNvSpPr txBox="1"/>
          <p:nvPr/>
        </p:nvSpPr>
        <p:spPr>
          <a:xfrm>
            <a:off x="3429219" y="542804"/>
            <a:ext cx="2666782" cy="3231654"/>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GB" sz="1200" b="1" u="sng" dirty="0">
                <a:latin typeface="+mj-lt"/>
              </a:rPr>
              <a:t>Plasticity</a:t>
            </a:r>
            <a:endParaRPr lang="en-US" sz="1200" b="1" u="sng" dirty="0">
              <a:latin typeface="+mj-lt"/>
            </a:endParaRPr>
          </a:p>
          <a:p>
            <a:r>
              <a:rPr lang="en-GB" sz="1200" dirty="0">
                <a:latin typeface="+mj-lt"/>
              </a:rPr>
              <a:t>Fats do not melt at fixed temperatures, but over a range. This property is called plasticity. It gives all fats unique characteristics.  </a:t>
            </a:r>
            <a:br>
              <a:rPr lang="en-GB" sz="1200" dirty="0">
                <a:latin typeface="+mj-lt"/>
              </a:rPr>
            </a:br>
            <a:br>
              <a:rPr lang="en-GB" sz="1200" dirty="0">
                <a:latin typeface="+mj-lt"/>
              </a:rPr>
            </a:br>
            <a:r>
              <a:rPr lang="en-GB" sz="1200" dirty="0">
                <a:latin typeface="+mj-lt"/>
              </a:rPr>
              <a:t>This plasticity is due to the mixture of triglycerides, each with their own melting point. </a:t>
            </a:r>
            <a:br>
              <a:rPr lang="en-GB" sz="1200" dirty="0">
                <a:latin typeface="+mj-lt"/>
              </a:rPr>
            </a:br>
            <a:br>
              <a:rPr lang="en-GB" sz="1200" dirty="0">
                <a:latin typeface="+mj-lt"/>
              </a:rPr>
            </a:br>
            <a:r>
              <a:rPr lang="en-GB" sz="1200" dirty="0">
                <a:latin typeface="+mj-lt"/>
              </a:rPr>
              <a:t>Some products are formulated using fats containing triglycerides with lower melting points so they can spread from the fridge (e.g. soft spread) or melt on the tongue (e.g. chocolate).  </a:t>
            </a:r>
            <a:r>
              <a:rPr lang="en-GB" sz="1200" dirty="0"/>
              <a:t>Other fats have higher melting points and are used for cooking.</a:t>
            </a:r>
            <a:endParaRPr lang="en-US" sz="1200" dirty="0"/>
          </a:p>
        </p:txBody>
      </p:sp>
      <p:sp>
        <p:nvSpPr>
          <p:cNvPr id="6" name="TextBox 5">
            <a:extLst>
              <a:ext uri="{FF2B5EF4-FFF2-40B4-BE49-F238E27FC236}">
                <a16:creationId xmlns:a16="http://schemas.microsoft.com/office/drawing/2014/main" id="{937ADC14-2232-4C73-AF98-536EE79878DB}"/>
              </a:ext>
            </a:extLst>
          </p:cNvPr>
          <p:cNvSpPr txBox="1"/>
          <p:nvPr/>
        </p:nvSpPr>
        <p:spPr>
          <a:xfrm>
            <a:off x="73811" y="534292"/>
            <a:ext cx="3275395" cy="830997"/>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Aeration: adding air to a food product.</a:t>
            </a:r>
          </a:p>
          <a:p>
            <a:r>
              <a:rPr lang="en-US" sz="1200" b="1" dirty="0"/>
              <a:t>Plasticity – melting temperature of a fat or lipid.</a:t>
            </a:r>
          </a:p>
          <a:p>
            <a:pPr>
              <a:spcAft>
                <a:spcPts val="600"/>
              </a:spcAft>
            </a:pPr>
            <a:r>
              <a:rPr lang="en-US" sz="1200" b="1" dirty="0"/>
              <a:t>Shortening – providing a crumbly texture.</a:t>
            </a:r>
          </a:p>
        </p:txBody>
      </p:sp>
      <p:sp>
        <p:nvSpPr>
          <p:cNvPr id="7" name="TextBox 6">
            <a:extLst>
              <a:ext uri="{FF2B5EF4-FFF2-40B4-BE49-F238E27FC236}">
                <a16:creationId xmlns:a16="http://schemas.microsoft.com/office/drawing/2014/main" id="{B70431F7-024E-42D2-B104-C3E44BF51CE4}"/>
              </a:ext>
            </a:extLst>
          </p:cNvPr>
          <p:cNvSpPr txBox="1"/>
          <p:nvPr/>
        </p:nvSpPr>
        <p:spPr>
          <a:xfrm>
            <a:off x="3429217" y="3863072"/>
            <a:ext cx="5641473" cy="292387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solidFill>
                  <a:srgbClr val="333333"/>
                </a:solidFill>
                <a:latin typeface="+mj-lt"/>
              </a:rPr>
              <a:t>Shortening</a:t>
            </a:r>
          </a:p>
          <a:p>
            <a:r>
              <a:rPr lang="en-GB" sz="1200" dirty="0">
                <a:solidFill>
                  <a:srgbClr val="333333"/>
                </a:solidFill>
                <a:latin typeface="+mj-lt"/>
              </a:rPr>
              <a:t>Oils and fats are used in a baked product to reduce the development of gluten giving the foods a crumbly texture.  The fats and oils break down the gluten into “shorter strands” hence the term </a:t>
            </a:r>
            <a:r>
              <a:rPr lang="en-GB" sz="1200" dirty="0" err="1">
                <a:solidFill>
                  <a:srgbClr val="333333"/>
                </a:solidFill>
                <a:latin typeface="+mj-lt"/>
              </a:rPr>
              <a:t>shorteners</a:t>
            </a:r>
            <a:r>
              <a:rPr lang="en-GB" sz="1200" dirty="0">
                <a:solidFill>
                  <a:srgbClr val="333333"/>
                </a:solidFill>
                <a:latin typeface="+mj-lt"/>
              </a:rPr>
              <a:t>.  Coating the flour in fat prevents the flour from absorbing water hindering the formation of gluten.  If too much gluten developed, the food would be stretchy and elastic.</a:t>
            </a:r>
          </a:p>
          <a:p>
            <a:endParaRPr lang="en-GB" sz="1200" dirty="0">
              <a:solidFill>
                <a:srgbClr val="333333"/>
              </a:solidFill>
              <a:latin typeface="+mj-lt"/>
            </a:endParaRPr>
          </a:p>
          <a:p>
            <a:r>
              <a:rPr lang="en-GB" sz="1200" dirty="0">
                <a:solidFill>
                  <a:srgbClr val="333333"/>
                </a:solidFill>
                <a:latin typeface="+mj-lt"/>
              </a:rPr>
              <a:t>Shortening is used in most doughs and batters, to give the baked product a crisp and crumbly texture.   Rubbing the fat in causes the baked product to have a flaky texture, as the dough is separated into layers.  When fat is whisked with sugar, a process called creaming, the texture will be more like a cake, and be soft and springy.</a:t>
            </a:r>
          </a:p>
          <a:p>
            <a:endParaRPr lang="en-GB" sz="1200" dirty="0">
              <a:solidFill>
                <a:srgbClr val="333333"/>
              </a:solidFill>
              <a:latin typeface="+mj-lt"/>
            </a:endParaRPr>
          </a:p>
          <a:p>
            <a:r>
              <a:rPr lang="en-GB" sz="1200" dirty="0">
                <a:solidFill>
                  <a:srgbClr val="333333"/>
                </a:solidFill>
                <a:latin typeface="+mj-lt"/>
              </a:rPr>
              <a:t>The type of fat used will also affect the colour of the product. For example, using margarine will give the baked product a golden colour, whereas lard produces a product with a pale yellow colour.</a:t>
            </a:r>
          </a:p>
        </p:txBody>
      </p:sp>
      <p:sp>
        <p:nvSpPr>
          <p:cNvPr id="8" name="TextBox 7">
            <a:extLst>
              <a:ext uri="{FF2B5EF4-FFF2-40B4-BE49-F238E27FC236}">
                <a16:creationId xmlns:a16="http://schemas.microsoft.com/office/drawing/2014/main" id="{3BEE0F5F-09BD-47FF-8C15-649ED539E3F1}"/>
              </a:ext>
            </a:extLst>
          </p:cNvPr>
          <p:cNvSpPr txBox="1"/>
          <p:nvPr/>
        </p:nvSpPr>
        <p:spPr>
          <a:xfrm>
            <a:off x="71500" y="1482618"/>
            <a:ext cx="3275395" cy="1200329"/>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Functional Properties of Fats</a:t>
            </a:r>
          </a:p>
          <a:p>
            <a:pPr algn="ctr"/>
            <a:r>
              <a:rPr lang="en-GB" sz="1200" dirty="0">
                <a:cs typeface="Arial" panose="020B0604020202020204" pitchFamily="34" charset="0"/>
              </a:rPr>
              <a:t>Fats are an essential part of our diet - eating too much can lead to obesity – but not enough can lead to malnutrition. Fats also have a role is how food products and made, how they taste, and even their structure.  </a:t>
            </a:r>
            <a:endParaRPr lang="en-US" sz="1200" dirty="0"/>
          </a:p>
        </p:txBody>
      </p:sp>
      <p:sp>
        <p:nvSpPr>
          <p:cNvPr id="9" name="TextBox 8">
            <a:extLst>
              <a:ext uri="{FF2B5EF4-FFF2-40B4-BE49-F238E27FC236}">
                <a16:creationId xmlns:a16="http://schemas.microsoft.com/office/drawing/2014/main" id="{34AA63A2-3C4B-40C0-8E6A-F2BF26FB5822}"/>
              </a:ext>
            </a:extLst>
          </p:cNvPr>
          <p:cNvSpPr txBox="1"/>
          <p:nvPr/>
        </p:nvSpPr>
        <p:spPr>
          <a:xfrm>
            <a:off x="6176015" y="534292"/>
            <a:ext cx="2894174" cy="3139321"/>
          </a:xfrm>
          <a:prstGeom prst="rect">
            <a:avLst/>
          </a:prstGeom>
          <a:solidFill>
            <a:schemeClr val="accent5">
              <a:lumMod val="60000"/>
              <a:lumOff val="40000"/>
            </a:schemeClr>
          </a:solidFill>
          <a:ln>
            <a:solidFill>
              <a:schemeClr val="accent5"/>
            </a:solidFill>
          </a:ln>
        </p:spPr>
        <p:txBody>
          <a:bodyPr wrap="square" rtlCol="0">
            <a:spAutoFit/>
          </a:bodyPr>
          <a:lstStyle/>
          <a:p>
            <a:pPr algn="ctr"/>
            <a:r>
              <a:rPr lang="en-GB" sz="1100" b="1" u="sng" dirty="0"/>
              <a:t>Weekly Tasks</a:t>
            </a:r>
          </a:p>
          <a:p>
            <a:r>
              <a:rPr lang="en-GB" sz="1100" b="1" dirty="0"/>
              <a:t>Task 1:</a:t>
            </a:r>
            <a:r>
              <a:rPr lang="en-GB" sz="1100" dirty="0"/>
              <a:t>  In your own words explain how aeration affects baked products, provide some examples of foods that require aeration. </a:t>
            </a:r>
          </a:p>
          <a:p>
            <a:r>
              <a:rPr lang="en-GB" sz="1100" dirty="0"/>
              <a:t> </a:t>
            </a:r>
            <a:endParaRPr lang="en-GB" sz="1100" b="1" dirty="0"/>
          </a:p>
          <a:p>
            <a:r>
              <a:rPr lang="en-GB" sz="1100" b="1" dirty="0"/>
              <a:t>Task 2:</a:t>
            </a:r>
            <a:r>
              <a:rPr lang="en-GB" sz="1100" dirty="0"/>
              <a:t>  In your own words explain how plasticity affects the texture of butter and spreads – why is this needed?</a:t>
            </a:r>
          </a:p>
          <a:p>
            <a:endParaRPr lang="en-GB" sz="1100" b="1" dirty="0"/>
          </a:p>
          <a:p>
            <a:r>
              <a:rPr lang="en-GB" sz="1100" b="1" dirty="0"/>
              <a:t>Task 3:</a:t>
            </a:r>
            <a:r>
              <a:rPr lang="en-GB" sz="1100" dirty="0"/>
              <a:t>  In your own words explain how shortening affects baked products.</a:t>
            </a:r>
          </a:p>
          <a:p>
            <a:endParaRPr lang="en-GB" sz="1100" dirty="0"/>
          </a:p>
          <a:p>
            <a:r>
              <a:rPr lang="en-GB" sz="1100" b="1" dirty="0"/>
              <a:t>Task 4: </a:t>
            </a:r>
            <a:r>
              <a:rPr lang="en-GB" sz="1100" dirty="0"/>
              <a:t>Explain the dangers of consuming too much fat in your diet, and the health related problems this could cause. </a:t>
            </a:r>
          </a:p>
          <a:p>
            <a:endParaRPr lang="en-GB" sz="1100" b="1" dirty="0"/>
          </a:p>
          <a:p>
            <a:r>
              <a:rPr lang="en-GB" sz="1100" b="1" dirty="0"/>
              <a:t>Task 5: </a:t>
            </a:r>
            <a:r>
              <a:rPr lang="en-GB" sz="1100" dirty="0"/>
              <a:t>Revise the key words and write them in your book.</a:t>
            </a:r>
          </a:p>
        </p:txBody>
      </p:sp>
      <p:sp>
        <p:nvSpPr>
          <p:cNvPr id="10" name="Rectangle 9">
            <a:extLst>
              <a:ext uri="{FF2B5EF4-FFF2-40B4-BE49-F238E27FC236}">
                <a16:creationId xmlns:a16="http://schemas.microsoft.com/office/drawing/2014/main" id="{4E92BDD4-5073-42A3-93E1-A2A05A600962}"/>
              </a:ext>
            </a:extLst>
          </p:cNvPr>
          <p:cNvSpPr/>
          <p:nvPr/>
        </p:nvSpPr>
        <p:spPr>
          <a:xfrm>
            <a:off x="0" y="16955"/>
            <a:ext cx="4804777"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9 </a:t>
            </a:r>
            <a:r>
              <a:rPr lang="en-US" sz="2400" u="sng" dirty="0">
                <a:ln w="0"/>
                <a:effectLst>
                  <a:outerShdw blurRad="38100" dist="19050" dir="2700000" algn="tl" rotWithShape="0">
                    <a:schemeClr val="dk1">
                      <a:alpha val="40000"/>
                    </a:schemeClr>
                  </a:outerShdw>
                </a:effectLst>
              </a:rPr>
              <a:t>– Functional Properties of Fats</a:t>
            </a:r>
            <a:endParaRPr lang="en-US" sz="2400" b="0" u="sng"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F65ECD5E-E1C1-49F6-86A4-2C8DA585F968}"/>
              </a:ext>
            </a:extLst>
          </p:cNvPr>
          <p:cNvSpPr txBox="1"/>
          <p:nvPr/>
        </p:nvSpPr>
        <p:spPr>
          <a:xfrm>
            <a:off x="72309" y="2825331"/>
            <a:ext cx="3275395" cy="3970318"/>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latin typeface="+mj-lt"/>
              </a:rPr>
              <a:t>Aeration</a:t>
            </a:r>
          </a:p>
          <a:p>
            <a:r>
              <a:rPr lang="en-GB" sz="1200" dirty="0">
                <a:latin typeface="+mj-lt"/>
              </a:rPr>
              <a:t>Aeration is the process of adding very tiny pockets of air to something.  In the case of fats and oils, this is normally done using mechanical/physical means, such as creaming a mixture together using a wooden spoon or using an electric whisk.</a:t>
            </a:r>
          </a:p>
          <a:p>
            <a:r>
              <a:rPr lang="en-GB" sz="1200" dirty="0">
                <a:latin typeface="+mj-lt"/>
              </a:rPr>
              <a:t>The process of allowing air to be combined into ingredients to make them lighter and/or create more volume, which may also be referred to as aeration. For example, sifting flour removes lumps and adds air making the resulting flour and typically the food dish using the flour, lighter in texture and consistency. Beating egg whites adds air, which increases the volume or whipping butter accomplishes the same purpose.</a:t>
            </a:r>
          </a:p>
          <a:p>
            <a:pPr marL="171450" indent="-171450" algn="ctr">
              <a:buFont typeface="Arial" panose="020B0604020202020204" pitchFamily="34" charset="0"/>
              <a:buChar char="•"/>
            </a:pPr>
            <a:endParaRPr lang="en-GB" sz="1200" dirty="0"/>
          </a:p>
          <a:p>
            <a:pPr marL="171450" indent="-171450" algn="ctr">
              <a:buFont typeface="Arial" panose="020B0604020202020204" pitchFamily="34" charset="0"/>
              <a:buChar char="•"/>
            </a:pPr>
            <a:endParaRPr lang="en-GB" sz="1200" dirty="0"/>
          </a:p>
          <a:p>
            <a:pPr algn="ctr"/>
            <a:endParaRPr lang="en-GB" sz="1200" dirty="0"/>
          </a:p>
          <a:p>
            <a:pPr algn="ctr"/>
            <a:endParaRPr lang="en-GB" sz="1200" dirty="0"/>
          </a:p>
          <a:p>
            <a:pPr algn="ctr"/>
            <a:endParaRPr lang="en-GB" sz="1200" dirty="0"/>
          </a:p>
          <a:p>
            <a:pPr algn="ctr"/>
            <a:endParaRPr lang="en-GB" sz="1200" dirty="0"/>
          </a:p>
        </p:txBody>
      </p:sp>
      <p:sp>
        <p:nvSpPr>
          <p:cNvPr id="19" name="TextBox 18">
            <a:extLst>
              <a:ext uri="{FF2B5EF4-FFF2-40B4-BE49-F238E27FC236}">
                <a16:creationId xmlns:a16="http://schemas.microsoft.com/office/drawing/2014/main" id="{35169230-B715-441A-B126-6D7A05D1434B}"/>
              </a:ext>
            </a:extLst>
          </p:cNvPr>
          <p:cNvSpPr txBox="1"/>
          <p:nvPr/>
        </p:nvSpPr>
        <p:spPr>
          <a:xfrm>
            <a:off x="95169" y="5733674"/>
            <a:ext cx="1764111" cy="276999"/>
          </a:xfrm>
          <a:prstGeom prst="rect">
            <a:avLst/>
          </a:prstGeom>
          <a:solidFill>
            <a:schemeClr val="accent1">
              <a:lumMod val="40000"/>
              <a:lumOff val="60000"/>
            </a:schemeClr>
          </a:solidFill>
          <a:ln>
            <a:noFill/>
          </a:ln>
        </p:spPr>
        <p:txBody>
          <a:bodyPr wrap="square" rtlCol="0">
            <a:spAutoFit/>
          </a:bodyPr>
          <a:lstStyle/>
          <a:p>
            <a:endParaRPr lang="en-GB" sz="1200" dirty="0"/>
          </a:p>
        </p:txBody>
      </p:sp>
      <p:pic>
        <p:nvPicPr>
          <p:cNvPr id="15" name="Picture 14">
            <a:extLst>
              <a:ext uri="{FF2B5EF4-FFF2-40B4-BE49-F238E27FC236}">
                <a16:creationId xmlns:a16="http://schemas.microsoft.com/office/drawing/2014/main" id="{732EDCE6-28BE-435A-9E18-5DFB9A16878B}"/>
              </a:ext>
            </a:extLst>
          </p:cNvPr>
          <p:cNvPicPr>
            <a:picLocks noChangeAspect="1"/>
          </p:cNvPicPr>
          <p:nvPr/>
        </p:nvPicPr>
        <p:blipFill>
          <a:blip r:embed="rId2"/>
          <a:stretch>
            <a:fillRect/>
          </a:stretch>
        </p:blipFill>
        <p:spPr>
          <a:xfrm>
            <a:off x="179660" y="5696287"/>
            <a:ext cx="1530346" cy="1055411"/>
          </a:xfrm>
          <a:prstGeom prst="rect">
            <a:avLst/>
          </a:prstGeom>
        </p:spPr>
      </p:pic>
      <p:pic>
        <p:nvPicPr>
          <p:cNvPr id="18" name="Picture 17">
            <a:extLst>
              <a:ext uri="{FF2B5EF4-FFF2-40B4-BE49-F238E27FC236}">
                <a16:creationId xmlns:a16="http://schemas.microsoft.com/office/drawing/2014/main" id="{1E0239B3-BDB2-443D-BB27-C5A8CA5E3A89}"/>
              </a:ext>
            </a:extLst>
          </p:cNvPr>
          <p:cNvPicPr>
            <a:picLocks noChangeAspect="1"/>
          </p:cNvPicPr>
          <p:nvPr/>
        </p:nvPicPr>
        <p:blipFill>
          <a:blip r:embed="rId3"/>
          <a:stretch>
            <a:fillRect/>
          </a:stretch>
        </p:blipFill>
        <p:spPr>
          <a:xfrm>
            <a:off x="1853232" y="5696287"/>
            <a:ext cx="1351246" cy="1055412"/>
          </a:xfrm>
          <a:prstGeom prst="rect">
            <a:avLst/>
          </a:prstGeom>
        </p:spPr>
      </p:pic>
    </p:spTree>
    <p:extLst>
      <p:ext uri="{BB962C8B-B14F-4D97-AF65-F5344CB8AC3E}">
        <p14:creationId xmlns:p14="http://schemas.microsoft.com/office/powerpoint/2010/main" val="728361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1647</Words>
  <Application>Microsoft Office PowerPoint</Application>
  <PresentationFormat>On-screen Show (4:3)</PresentationFormat>
  <Paragraphs>122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Kozuka Gothic Pro H</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Nicol</dc:creator>
  <cp:lastModifiedBy>Thomas Nicol</cp:lastModifiedBy>
  <cp:revision>19</cp:revision>
  <dcterms:created xsi:type="dcterms:W3CDTF">2022-11-23T09:55:33Z</dcterms:created>
  <dcterms:modified xsi:type="dcterms:W3CDTF">2022-12-12T10:44:08Z</dcterms:modified>
</cp:coreProperties>
</file>