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</p:sldIdLst>
  <p:sldSz cx="12801600" cy="9601200" type="A3"/>
  <p:notesSz cx="6797675" cy="9872663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00"/>
    <a:srgbClr val="FA04E8"/>
    <a:srgbClr val="5B8E3F"/>
    <a:srgbClr val="E7A603"/>
    <a:srgbClr val="E80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60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B5E-320B-4A1B-9E16-FF2180DA4DF8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FD9C-0678-49DB-B786-996AD0221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34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B5E-320B-4A1B-9E16-FF2180DA4DF8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FD9C-0678-49DB-B786-996AD0221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19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B5E-320B-4A1B-9E16-FF2180DA4DF8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FD9C-0678-49DB-B786-996AD0221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81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B5E-320B-4A1B-9E16-FF2180DA4DF8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FD9C-0678-49DB-B786-996AD0221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1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B5E-320B-4A1B-9E16-FF2180DA4DF8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FD9C-0678-49DB-B786-996AD0221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0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B5E-320B-4A1B-9E16-FF2180DA4DF8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FD9C-0678-49DB-B786-996AD0221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6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B5E-320B-4A1B-9E16-FF2180DA4DF8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FD9C-0678-49DB-B786-996AD0221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8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B5E-320B-4A1B-9E16-FF2180DA4DF8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FD9C-0678-49DB-B786-996AD0221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2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B5E-320B-4A1B-9E16-FF2180DA4DF8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FD9C-0678-49DB-B786-996AD0221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63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B5E-320B-4A1B-9E16-FF2180DA4DF8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FD9C-0678-49DB-B786-996AD0221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1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B5E-320B-4A1B-9E16-FF2180DA4DF8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FD9C-0678-49DB-B786-996AD0221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4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BB5E-320B-4A1B-9E16-FF2180DA4DF8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FD9C-0678-49DB-B786-996AD0221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8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BEC3B94-8B3F-46A1-B2F2-34AEEEB83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414" y="428597"/>
            <a:ext cx="4549862" cy="2567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07" y="16309"/>
            <a:ext cx="12537537" cy="383856"/>
          </a:xfrm>
        </p:spPr>
        <p:txBody>
          <a:bodyPr anchor="ctr">
            <a:noAutofit/>
          </a:bodyPr>
          <a:lstStyle/>
          <a:p>
            <a:pPr algn="l"/>
            <a:r>
              <a:rPr lang="en-GB" sz="2400" b="1" u="sng" dirty="0"/>
              <a:t>Year 7 - Food And Nutrition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4320" y="496673"/>
            <a:ext cx="7479885" cy="40111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600" b="1" dirty="0">
                <a:solidFill>
                  <a:srgbClr val="00B050"/>
                </a:solidFill>
                <a:ea typeface="Kozuka Gothic Pro H" panose="020B0800000000000000" pitchFamily="34" charset="-128"/>
              </a:rPr>
              <a:t>Stages of washing up </a:t>
            </a:r>
          </a:p>
          <a:p>
            <a:pPr algn="l"/>
            <a:r>
              <a:rPr lang="en-US" sz="1200" b="1" dirty="0">
                <a:solidFill>
                  <a:srgbClr val="00B050"/>
                </a:solidFill>
                <a:ea typeface="Kozuka Gothic Pro H" panose="020B0800000000000000" pitchFamily="34" charset="-128"/>
              </a:rPr>
              <a:t>Getting Ready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Collect pans, dishes and cutlery &amp; take to the sink area.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Scrape left over food into the food waste bin.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Empty waste liquids down the sink.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Stack everything neatly.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Put on rubber gloves, if available.</a:t>
            </a:r>
          </a:p>
          <a:p>
            <a:pPr marL="0" lvl="1"/>
            <a:r>
              <a:rPr lang="en-US" sz="1200" b="1" dirty="0">
                <a:solidFill>
                  <a:srgbClr val="00B050"/>
                </a:solidFill>
                <a:latin typeface="+mj-lt"/>
              </a:rPr>
              <a:t>Washing and rinsing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Run hot water into the washing-up bowl, adding a small amount of washing-up liquid.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Wash up sharp knives first, dry and return. Don’t let them drop into the washing-up water.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Wash everything else up, the cleanest things first – use a dish cloth or washing-up brush.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Rinse as you go with hot water (or all at once at the end) to remove the bubbles.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Allow to drain, and make sure bowls, cups, etc. are upside down to allow water to drain off them.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Empty the washing-up water out and fill again if it starts to look dirty or feels cold.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Rinse the dirtiest things under a running tap and leave to soak,  if necessary.</a:t>
            </a:r>
          </a:p>
          <a:p>
            <a:pPr marL="0" lvl="1"/>
            <a:r>
              <a:rPr lang="en-US" sz="1200" b="1" dirty="0">
                <a:solidFill>
                  <a:srgbClr val="00B050"/>
                </a:solidFill>
                <a:latin typeface="+mj-lt"/>
              </a:rPr>
              <a:t>Dry and put away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Dry with a clean tea towel.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Put everything away in the correct place.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Pick out any bits of food from the plug hole and put in food waste.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Wipe the sink and work surfaces with a hot, soapy cloth.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pPr algn="l"/>
            <a:endParaRPr lang="en-US" sz="1200" dirty="0">
              <a:solidFill>
                <a:schemeClr val="tx1"/>
              </a:solidFill>
              <a:ea typeface="Kozuka Gothic Pro H" panose="020B0800000000000000" pitchFamily="34" charset="-12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649224" y="81948"/>
            <a:ext cx="5043888" cy="2936267"/>
          </a:xfrm>
          <a:prstGeom prst="rect">
            <a:avLst/>
          </a:prstGeom>
          <a:noFill/>
          <a:ln w="28575">
            <a:solidFill>
              <a:srgbClr val="008100"/>
            </a:solidFill>
            <a:prstDash val="dash"/>
          </a:ln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400" b="1" dirty="0">
                <a:solidFill>
                  <a:srgbClr val="008100"/>
                </a:solidFill>
                <a:ea typeface="Kozuka Gothic Pro H" panose="020B0800000000000000" pitchFamily="34" charset="-128"/>
              </a:rPr>
              <a:t>Preparing for practical work - HATTIE </a:t>
            </a:r>
          </a:p>
          <a:p>
            <a:pPr algn="l"/>
            <a:endParaRPr lang="en-US" sz="1400" dirty="0">
              <a:solidFill>
                <a:schemeClr val="tx1"/>
              </a:solidFill>
              <a:ea typeface="Kozuka Gothic Pro H" panose="020B0800000000000000" pitchFamily="34" charset="-128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4320" y="4604410"/>
            <a:ext cx="4341011" cy="4921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dash"/>
          </a:ln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23417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823417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823417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823417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823417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823417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823417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823417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823417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823417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22263" lvl="1" indent="-22860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tx1"/>
              </a:solidFill>
            </a:endParaRPr>
          </a:p>
          <a:p>
            <a:pPr marL="322263" lvl="1" indent="-22860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tx1"/>
              </a:solidFill>
            </a:endParaRPr>
          </a:p>
          <a:p>
            <a:pPr marL="322263" lvl="1" indent="-22860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tx1"/>
              </a:solidFill>
            </a:endParaRPr>
          </a:p>
          <a:p>
            <a:pPr marL="322263" lvl="1" indent="-2286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tx1"/>
                </a:solidFill>
              </a:rPr>
              <a:t>Always use the bridge or claw technique.</a:t>
            </a:r>
          </a:p>
          <a:p>
            <a:pPr marL="322263" lvl="1" indent="-2286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tx1"/>
                </a:solidFill>
              </a:rPr>
              <a:t>Make sure the knife is clean and sharp.</a:t>
            </a:r>
          </a:p>
          <a:p>
            <a:pPr marL="322263" lvl="1" indent="-2286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tx1"/>
                </a:solidFill>
              </a:rPr>
              <a:t>Use the correct-sized knife for the food you are cutting.</a:t>
            </a:r>
          </a:p>
          <a:p>
            <a:pPr marL="322263" lvl="1" indent="-2286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tx1"/>
                </a:solidFill>
              </a:rPr>
              <a:t>When carrying a knife, carry it by the handle with the point downwards.</a:t>
            </a:r>
          </a:p>
          <a:p>
            <a:pPr marL="322263" lvl="1" indent="-2286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tx1"/>
                </a:solidFill>
              </a:rPr>
              <a:t>Do not leave knives in washing-up bowls, and wash knives separately.</a:t>
            </a:r>
          </a:p>
          <a:p>
            <a:pPr marL="322263" lvl="1" indent="-2286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tx1"/>
                </a:solidFill>
              </a:rPr>
              <a:t>Do not leave knives on the edge of the table or chopping board.</a:t>
            </a:r>
          </a:p>
          <a:p>
            <a:pPr marL="322263" lvl="1" indent="-2286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tx1"/>
                </a:solidFill>
              </a:rPr>
              <a:t>Always cut away from your fingers</a:t>
            </a:r>
            <a:r>
              <a:rPr lang="en-GB" sz="1400" dirty="0"/>
              <a:t>.</a:t>
            </a:r>
          </a:p>
        </p:txBody>
      </p:sp>
      <p:sp>
        <p:nvSpPr>
          <p:cNvPr id="3" name="AutoShape 14" descr="Image result for energy saving hot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649224" y="5843278"/>
            <a:ext cx="5072166" cy="362958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l"/>
            <a:endParaRPr lang="en-GB" sz="1200" dirty="0"/>
          </a:p>
          <a:p>
            <a:pPr algn="l"/>
            <a:endParaRPr lang="en-GB" sz="1200" dirty="0"/>
          </a:p>
          <a:p>
            <a:pPr algn="l"/>
            <a:r>
              <a:rPr lang="en-GB" sz="1250" dirty="0"/>
              <a:t>When you eat food, you are judging the following characteristics</a:t>
            </a:r>
            <a:endParaRPr lang="en-US" sz="1250" dirty="0">
              <a:solidFill>
                <a:schemeClr val="tx1"/>
              </a:solidFill>
              <a:ea typeface="Kozuka Gothic Pro H" panose="020B0800000000000000" pitchFamily="34" charset="-128"/>
            </a:endParaRPr>
          </a:p>
          <a:p>
            <a:pPr algn="l"/>
            <a:r>
              <a:rPr lang="en-US" sz="1250" b="1" dirty="0">
                <a:solidFill>
                  <a:srgbClr val="FF0000"/>
                </a:solidFill>
                <a:ea typeface="Kozuka Gothic Pro H" panose="020B0800000000000000" pitchFamily="34" charset="-128"/>
              </a:rPr>
              <a:t>Appearance</a:t>
            </a:r>
            <a:r>
              <a:rPr lang="en-US" sz="1250" b="1" dirty="0">
                <a:solidFill>
                  <a:srgbClr val="008100"/>
                </a:solidFill>
                <a:ea typeface="Kozuka Gothic Pro H" panose="020B0800000000000000" pitchFamily="34" charset="-128"/>
              </a:rPr>
              <a:t> </a:t>
            </a:r>
          </a:p>
          <a:p>
            <a:pPr algn="l"/>
            <a:r>
              <a:rPr lang="en-US" sz="1250" b="1" dirty="0">
                <a:solidFill>
                  <a:srgbClr val="FF0000"/>
                </a:solidFill>
                <a:ea typeface="Kozuka Gothic Pro H" panose="020B0800000000000000" pitchFamily="34" charset="-128"/>
              </a:rPr>
              <a:t>Taste </a:t>
            </a:r>
            <a:r>
              <a:rPr lang="en-US" sz="1250" b="1" dirty="0">
                <a:solidFill>
                  <a:srgbClr val="008100"/>
                </a:solidFill>
                <a:ea typeface="Kozuka Gothic Pro H" panose="020B0800000000000000" pitchFamily="34" charset="-128"/>
              </a:rPr>
              <a:t>– </a:t>
            </a:r>
            <a:r>
              <a:rPr lang="en-US" sz="1250" b="1" dirty="0">
                <a:solidFill>
                  <a:schemeClr val="tx1"/>
                </a:solidFill>
                <a:ea typeface="Kozuka Gothic Pro H" panose="020B0800000000000000" pitchFamily="34" charset="-128"/>
              </a:rPr>
              <a:t>what a food product tastes like</a:t>
            </a:r>
          </a:p>
          <a:p>
            <a:pPr algn="l"/>
            <a:r>
              <a:rPr lang="en-US" sz="1250" b="1" dirty="0">
                <a:solidFill>
                  <a:srgbClr val="FF0000"/>
                </a:solidFill>
                <a:ea typeface="Kozuka Gothic Pro H" panose="020B0800000000000000" pitchFamily="34" charset="-128"/>
              </a:rPr>
              <a:t>Smell </a:t>
            </a:r>
            <a:r>
              <a:rPr lang="en-US" sz="1250" b="1" dirty="0">
                <a:solidFill>
                  <a:srgbClr val="008100"/>
                </a:solidFill>
                <a:ea typeface="Kozuka Gothic Pro H" panose="020B0800000000000000" pitchFamily="34" charset="-128"/>
              </a:rPr>
              <a:t>– </a:t>
            </a:r>
            <a:r>
              <a:rPr lang="en-US" sz="1250" b="1" dirty="0">
                <a:solidFill>
                  <a:schemeClr val="tx1"/>
                </a:solidFill>
                <a:ea typeface="Kozuka Gothic Pro H" panose="020B0800000000000000" pitchFamily="34" charset="-128"/>
              </a:rPr>
              <a:t>Aroma</a:t>
            </a:r>
          </a:p>
          <a:p>
            <a:pPr algn="l"/>
            <a:r>
              <a:rPr lang="en-US" sz="1250" b="1" dirty="0">
                <a:solidFill>
                  <a:srgbClr val="FF0000"/>
                </a:solidFill>
                <a:ea typeface="Kozuka Gothic Pro H" panose="020B0800000000000000" pitchFamily="34" charset="-128"/>
              </a:rPr>
              <a:t>Texture</a:t>
            </a:r>
            <a:r>
              <a:rPr lang="en-US" sz="1250" b="1" dirty="0">
                <a:solidFill>
                  <a:schemeClr val="tx1"/>
                </a:solidFill>
                <a:ea typeface="Kozuka Gothic Pro H" panose="020B0800000000000000" pitchFamily="34" charset="-128"/>
              </a:rPr>
              <a:t> – mouthfeel ( how a food product feels in the mouth)</a:t>
            </a:r>
          </a:p>
          <a:p>
            <a:pPr algn="l"/>
            <a:r>
              <a:rPr lang="en-GB" sz="1250" dirty="0"/>
              <a:t>Judging food based on these characteristics is called sensory evaluation.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r="5106"/>
          <a:stretch/>
        </p:blipFill>
        <p:spPr>
          <a:xfrm>
            <a:off x="2303631" y="5376441"/>
            <a:ext cx="2000251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3" y="5376441"/>
            <a:ext cx="2000250" cy="152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133" y="4684599"/>
            <a:ext cx="1585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Knife Skills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82547" y="5876523"/>
            <a:ext cx="2510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Sensory Evaluation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A802B76-32A4-4B76-9DCA-2402BA673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917" y="6262367"/>
            <a:ext cx="4031416" cy="15642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201" y="6900441"/>
            <a:ext cx="1784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Safety Rules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56879" y="5021204"/>
            <a:ext cx="2451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Bridge Hold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133" y="5004520"/>
            <a:ext cx="2451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Claw Grip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74" y="641683"/>
            <a:ext cx="2136064" cy="130979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3E18C4B-D224-48A8-B7B6-7BFB596EC88B}"/>
              </a:ext>
            </a:extLst>
          </p:cNvPr>
          <p:cNvSpPr/>
          <p:nvPr/>
        </p:nvSpPr>
        <p:spPr>
          <a:xfrm>
            <a:off x="4475750" y="4604410"/>
            <a:ext cx="3048454" cy="48782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6E6F9E"/>
              </a:buClr>
            </a:pPr>
            <a:r>
              <a:rPr lang="en-GB" sz="1450" b="1" u="sng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Weekly Tasks</a:t>
            </a:r>
          </a:p>
          <a:p>
            <a:pPr marL="0" lvl="1">
              <a:buClr>
                <a:srgbClr val="6E6F9E"/>
              </a:buClr>
            </a:pPr>
            <a:endParaRPr lang="en-GB" sz="1450" b="1" u="sng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45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1 </a:t>
            </a:r>
            <a:r>
              <a:rPr lang="en-GB" sz="145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– Practice Washing up at home.</a:t>
            </a: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45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2</a:t>
            </a:r>
            <a:r>
              <a:rPr lang="en-GB" sz="145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 Create a poster labelling the safety rules when using knives</a:t>
            </a: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45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3</a:t>
            </a:r>
            <a:r>
              <a:rPr lang="en-GB" sz="145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Make a list of safety rules for working in the kitchen</a:t>
            </a: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45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4</a:t>
            </a:r>
            <a:r>
              <a:rPr lang="en-GB" sz="145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  Find a picture of an oven  or draw a picture of a cooker and label the parts</a:t>
            </a: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45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5</a:t>
            </a:r>
            <a:r>
              <a:rPr lang="en-GB" sz="145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- Create a poster identifying the stages of Hattie</a:t>
            </a: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45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6</a:t>
            </a:r>
            <a:r>
              <a:rPr lang="en-GB" sz="145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 Create a recipe card for Croque Monsieur – list the ingredients , the method and equipment needed</a:t>
            </a:r>
            <a:endParaRPr lang="en-GB" sz="1450" b="1" u="sng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18093C-8CBC-469E-B350-00AF405FB8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77" y="3079674"/>
            <a:ext cx="5066836" cy="26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AAA646-DE1C-4FA1-BC6D-3A18386734A0}"/>
              </a:ext>
            </a:extLst>
          </p:cNvPr>
          <p:cNvSpPr/>
          <p:nvPr/>
        </p:nvSpPr>
        <p:spPr>
          <a:xfrm>
            <a:off x="7580236" y="4121678"/>
            <a:ext cx="5125567" cy="5047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6E6F9E"/>
              </a:buClr>
            </a:pPr>
            <a:r>
              <a:rPr lang="en-GB" sz="1700" b="1" u="sng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Weekly Tasks</a:t>
            </a:r>
          </a:p>
          <a:p>
            <a:pPr marL="0" lvl="1">
              <a:buClr>
                <a:srgbClr val="6E6F9E"/>
              </a:buClr>
            </a:pPr>
            <a:endParaRPr lang="en-GB" sz="1700" b="1" u="sng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7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1 </a:t>
            </a: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– Make a leaflet for suitable for children, showing the main functions of fat.</a:t>
            </a: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7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2</a:t>
            </a: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Describe the key differences between fats and oils. </a:t>
            </a: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7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3</a:t>
            </a: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List the four functions of fat and consider what would happen without fat in our diet.</a:t>
            </a: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7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4</a:t>
            </a: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  Make a list of at least 5 different foods that are sources of animal fat.</a:t>
            </a: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7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5</a:t>
            </a: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  Make a list of at least 5 different foods that are sources of vegetable fat.</a:t>
            </a: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7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6</a:t>
            </a: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 Make a list of fatty foods that you eat as part of your diet – labelling whether they are saturated or unsaturated fats.</a:t>
            </a:r>
            <a:endParaRPr lang="en-GB" sz="1700" b="1" u="sng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830375-AAA5-4AD3-A033-E8379596E79D}"/>
              </a:ext>
            </a:extLst>
          </p:cNvPr>
          <p:cNvSpPr/>
          <p:nvPr/>
        </p:nvSpPr>
        <p:spPr>
          <a:xfrm>
            <a:off x="95796" y="4121678"/>
            <a:ext cx="3360934" cy="5062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6E6F9E"/>
              </a:buClr>
            </a:pPr>
            <a:r>
              <a:rPr lang="en-GB" sz="1700" b="1" u="sng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happens if we eat too much fat?</a:t>
            </a:r>
          </a:p>
          <a:p>
            <a:pPr marL="0" lvl="1" algn="ctr">
              <a:buClr>
                <a:srgbClr val="6E6F9E"/>
              </a:buClr>
            </a:pPr>
            <a:endParaRPr lang="en-GB" sz="1700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Eating foods high in fat can raise </a:t>
            </a:r>
            <a:r>
              <a:rPr lang="en-GB" sz="1700" b="1" i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cholesterol</a:t>
            </a: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levels on the blood. Cholesterol is a fatty substance needed for the body to function properly.</a:t>
            </a:r>
          </a:p>
          <a:p>
            <a:pPr marL="0" lvl="1" algn="ctr">
              <a:buClr>
                <a:srgbClr val="6E6F9E"/>
              </a:buClr>
            </a:pPr>
            <a:endParaRPr lang="en-GB" sz="1700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Eating too much fat can also lead to obesity, an increased risk of </a:t>
            </a:r>
            <a:r>
              <a:rPr lang="en-GB" sz="17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diabetes</a:t>
            </a: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and hear disease. Most people agree that unsaturated vegetable fats are better for our health.</a:t>
            </a:r>
          </a:p>
          <a:p>
            <a:pPr marL="0" lvl="1" algn="ctr">
              <a:buClr>
                <a:srgbClr val="6E6F9E"/>
              </a:buClr>
            </a:pPr>
            <a:endParaRPr lang="en-GB" sz="1700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Saturated animal fats have been linked to increased cases of heart disease.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0CE8F2-A2C6-408B-B42B-50BA5B799F64}"/>
              </a:ext>
            </a:extLst>
          </p:cNvPr>
          <p:cNvSpPr/>
          <p:nvPr/>
        </p:nvSpPr>
        <p:spPr>
          <a:xfrm>
            <a:off x="3577388" y="4121678"/>
            <a:ext cx="3882191" cy="5062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6E6F9E"/>
              </a:buClr>
            </a:pPr>
            <a:r>
              <a:rPr lang="en-GB" sz="1700" b="1" u="sng" dirty="0">
                <a:latin typeface="Comic Sans MS" panose="030F0702030302020204" pitchFamily="66" charset="0"/>
                <a:cs typeface="Arial" panose="020B0604020202020204" pitchFamily="34" charset="0"/>
              </a:rPr>
              <a:t>Key Words</a:t>
            </a:r>
          </a:p>
          <a:p>
            <a:pPr marL="0" lvl="1" algn="ctr">
              <a:buClr>
                <a:srgbClr val="6E6F9E"/>
              </a:buClr>
            </a:pPr>
            <a:endParaRPr lang="en-GB" sz="1700" b="1" u="sng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r>
              <a:rPr lang="en-GB" sz="1700" dirty="0">
                <a:latin typeface="Comic Sans MS" panose="030F0702030302020204" pitchFamily="66" charset="0"/>
                <a:cs typeface="Arial" panose="020B0604020202020204" pitchFamily="34" charset="0"/>
              </a:rPr>
              <a:t>Fat-soluble vitamins – these are vitamins A,D, E and K.</a:t>
            </a: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r>
              <a:rPr lang="en-GB" sz="1700" dirty="0">
                <a:latin typeface="Comic Sans MS" panose="030F0702030302020204" pitchFamily="66" charset="0"/>
                <a:cs typeface="Arial" panose="020B0604020202020204" pitchFamily="34" charset="0"/>
              </a:rPr>
              <a:t>Saturated Fats – usually from animal sources; can be harmful to health</a:t>
            </a: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r>
              <a:rPr lang="en-GB" sz="1700" dirty="0">
                <a:latin typeface="Comic Sans MS" panose="030F0702030302020204" pitchFamily="66" charset="0"/>
                <a:cs typeface="Arial" panose="020B0604020202020204" pitchFamily="34" charset="0"/>
              </a:rPr>
              <a:t>Unsaturated Fats – usually from plant sources; can be good for health. </a:t>
            </a: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r>
              <a:rPr lang="en-GB" sz="1700" dirty="0">
                <a:latin typeface="Comic Sans MS" panose="030F0702030302020204" pitchFamily="66" charset="0"/>
                <a:cs typeface="Arial" panose="020B0604020202020204" pitchFamily="34" charset="0"/>
              </a:rPr>
              <a:t>Cholesterol – a fatty substance which is needed for the normal functioning of the body.</a:t>
            </a: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r>
              <a:rPr lang="en-GB" sz="1700" dirty="0">
                <a:latin typeface="Comic Sans MS" panose="030F0702030302020204" pitchFamily="66" charset="0"/>
                <a:cs typeface="Arial" panose="020B0604020202020204" pitchFamily="34" charset="0"/>
              </a:rPr>
              <a:t>Type 2 diabetes – a build up of fatty deposits in the coronary arteries.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EE6714-4190-4E85-B813-F7EEF7DE79DF}"/>
              </a:ext>
            </a:extLst>
          </p:cNvPr>
          <p:cNvSpPr/>
          <p:nvPr/>
        </p:nvSpPr>
        <p:spPr>
          <a:xfrm>
            <a:off x="95796" y="696206"/>
            <a:ext cx="3360935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6E6F9E"/>
              </a:buClr>
            </a:pPr>
            <a:r>
              <a:rPr lang="en-GB" sz="1700" b="1" u="sng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is fat?</a:t>
            </a:r>
          </a:p>
          <a:p>
            <a:pPr marL="0" lvl="1" algn="ctr">
              <a:buClr>
                <a:srgbClr val="6E6F9E"/>
              </a:buClr>
            </a:pPr>
            <a:endParaRPr lang="en-GB" sz="1700" b="1" u="sng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Fat is one of the five nutrients and is an essential part of your diet. However, many people eat too much fat, which is not good for their health.</a:t>
            </a:r>
          </a:p>
          <a:p>
            <a:pPr marL="0" lvl="1" algn="ctr">
              <a:buClr>
                <a:srgbClr val="6E6F9E"/>
              </a:buClr>
            </a:pPr>
            <a:endParaRPr lang="en-GB" sz="1700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Fats may also be called oils or lipids. Fats such as butter are solid at room temperature. Oils are liquid at room temperature.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DAA62-DFC7-404C-B051-DA3CE32D43DB}"/>
              </a:ext>
            </a:extLst>
          </p:cNvPr>
          <p:cNvSpPr/>
          <p:nvPr/>
        </p:nvSpPr>
        <p:spPr>
          <a:xfrm>
            <a:off x="5863502" y="696206"/>
            <a:ext cx="6842301" cy="3231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6E6F9E"/>
              </a:buClr>
            </a:pPr>
            <a:r>
              <a:rPr lang="en-GB" sz="1700" b="1" u="sng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Why is fat important</a:t>
            </a:r>
          </a:p>
          <a:p>
            <a:pPr marL="0" lvl="1" algn="ctr">
              <a:buClr>
                <a:srgbClr val="6E6F9E"/>
              </a:buClr>
            </a:pPr>
            <a:endParaRPr lang="en-GB" sz="1700" b="1" u="sng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lvl="1" indent="-285750" algn="ctr">
              <a:buClr>
                <a:srgbClr val="6E6F9E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keeps the body warm</a:t>
            </a:r>
          </a:p>
          <a:p>
            <a:pPr marL="285750" lvl="1" indent="-285750" algn="ctr">
              <a:buClr>
                <a:srgbClr val="6E6F9E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provides energy</a:t>
            </a:r>
          </a:p>
          <a:p>
            <a:pPr marL="285750" lvl="1" indent="-285750" algn="ctr">
              <a:buClr>
                <a:srgbClr val="6E6F9E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provides </a:t>
            </a:r>
            <a:r>
              <a:rPr lang="en-GB" sz="1700" b="1" i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fat-soluble vitamins</a:t>
            </a:r>
          </a:p>
          <a:p>
            <a:pPr marL="285750" lvl="1" indent="-285750" algn="ctr">
              <a:buClr>
                <a:srgbClr val="6E6F9E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protects and protects our organs by covering them with fat</a:t>
            </a:r>
          </a:p>
          <a:p>
            <a:pPr marL="285750" lvl="1" indent="-285750" algn="ctr">
              <a:buClr>
                <a:srgbClr val="6E6F9E"/>
              </a:buClr>
              <a:buFont typeface="Arial" panose="020B0604020202020204" pitchFamily="34" charset="0"/>
              <a:buChar char="•"/>
            </a:pPr>
            <a:endParaRPr lang="en-GB" sz="1700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Fats may be either:</a:t>
            </a:r>
          </a:p>
          <a:p>
            <a:pPr marL="285750" lvl="1" indent="-285750" algn="ctr">
              <a:buClr>
                <a:srgbClr val="6E6F9E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Animal fats – butter, lard, suet, cream, hard cheese. These are typically </a:t>
            </a:r>
            <a:r>
              <a:rPr lang="en-GB" sz="1700" b="1" i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saturated</a:t>
            </a:r>
          </a:p>
          <a:p>
            <a:pPr marL="285750" lvl="1" indent="-285750" algn="ctr">
              <a:buClr>
                <a:srgbClr val="6E6F9E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Vegetable fats – sunflower oil, olive oil, rape seed oil, nuts. These fats are typically </a:t>
            </a:r>
            <a:r>
              <a:rPr lang="en-GB" sz="1700" b="1" i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unsaturated</a:t>
            </a:r>
            <a:r>
              <a:rPr lang="en-GB" sz="17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049CCF9-8B67-44F3-88B7-0EC93A7AB89B}"/>
              </a:ext>
            </a:extLst>
          </p:cNvPr>
          <p:cNvSpPr txBox="1">
            <a:spLocks/>
          </p:cNvSpPr>
          <p:nvPr/>
        </p:nvSpPr>
        <p:spPr>
          <a:xfrm>
            <a:off x="43912" y="118532"/>
            <a:ext cx="12537537" cy="383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u="sng" dirty="0"/>
              <a:t>Year 8 - Food And Nutrition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9B714B-A9D7-44D6-BE59-1878AD50ECBD}"/>
              </a:ext>
            </a:extLst>
          </p:cNvPr>
          <p:cNvSpPr/>
          <p:nvPr/>
        </p:nvSpPr>
        <p:spPr>
          <a:xfrm>
            <a:off x="3577388" y="696206"/>
            <a:ext cx="2165686" cy="32316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 algn="ctr">
              <a:buClr>
                <a:srgbClr val="6E6F9E"/>
              </a:buClr>
            </a:pPr>
            <a:endParaRPr lang="en-GB" sz="17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1A251DD-5EE5-435C-8F6B-D401925A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54" y="737938"/>
            <a:ext cx="1952624" cy="129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63C1DA8E-87F4-4B29-867D-BE6BF63F6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90" y="1925054"/>
            <a:ext cx="1780172" cy="178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1B1E38C-C1C6-488F-9A9E-1D1FBABF4693}"/>
              </a:ext>
            </a:extLst>
          </p:cNvPr>
          <p:cNvSpPr/>
          <p:nvPr/>
        </p:nvSpPr>
        <p:spPr>
          <a:xfrm>
            <a:off x="3882690" y="1941096"/>
            <a:ext cx="745717" cy="10261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Butter</a:t>
            </a:r>
          </a:p>
          <a:p>
            <a:pPr algn="ctr">
              <a:lnSpc>
                <a:spcPct val="150000"/>
              </a:lnSpc>
            </a:pP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Oil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82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AAA646-DE1C-4FA1-BC6D-3A18386734A0}"/>
              </a:ext>
            </a:extLst>
          </p:cNvPr>
          <p:cNvSpPr/>
          <p:nvPr/>
        </p:nvSpPr>
        <p:spPr>
          <a:xfrm>
            <a:off x="7138190" y="5869925"/>
            <a:ext cx="5631326" cy="3662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6E6F9E"/>
              </a:buClr>
            </a:pPr>
            <a:r>
              <a:rPr lang="en-GB" sz="1600" b="1" u="sng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Weekly Tasks</a:t>
            </a:r>
          </a:p>
          <a:p>
            <a:pPr marL="0" lvl="1">
              <a:buClr>
                <a:srgbClr val="6E6F9E"/>
              </a:buClr>
            </a:pPr>
            <a:endParaRPr lang="en-GB" sz="1600" b="1" u="sng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6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1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– Explain the different ways </a:t>
            </a:r>
            <a:r>
              <a:rPr lang="en-GB" sz="160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you can prevent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spread of bacteria during practical lessons.</a:t>
            </a: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6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2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Choose three of the listed bacteria types and find out where they are found using the internet. </a:t>
            </a: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6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3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Discuss the different ways you can prevent pests in the kitchen (E.g. rats, flies, etc)</a:t>
            </a: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6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4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  Draw the outline of a human and label all the different body parts that bacteria can be spread from.</a:t>
            </a:r>
          </a:p>
          <a:p>
            <a:pPr marL="0" lvl="1">
              <a:spcAft>
                <a:spcPts val="1200"/>
              </a:spcAft>
              <a:buClr>
                <a:srgbClr val="6E6F9E"/>
              </a:buClr>
            </a:pPr>
            <a:r>
              <a:rPr lang="en-GB" sz="16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Week 5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  Design a poster warning about the dangers of bacteria and food poisoning.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830375-AAA5-4AD3-A033-E8379596E79D}"/>
              </a:ext>
            </a:extLst>
          </p:cNvPr>
          <p:cNvSpPr/>
          <p:nvPr/>
        </p:nvSpPr>
        <p:spPr>
          <a:xfrm>
            <a:off x="114831" y="4177042"/>
            <a:ext cx="3642014" cy="2785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GB" sz="1750" u="sng" dirty="0">
                <a:latin typeface="+mj-lt"/>
                <a:ea typeface="Kozuka Gothic Pro H" panose="020B0800000000000000" pitchFamily="34" charset="-128"/>
              </a:rPr>
              <a:t>Bacteria comes from raw foods</a:t>
            </a:r>
            <a:endParaRPr lang="en-GB" sz="1750" u="sng" dirty="0"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750" dirty="0"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750" dirty="0">
                <a:latin typeface="+mj-lt"/>
              </a:rPr>
              <a:t>Raw meat, poultry and their juices.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750" dirty="0">
                <a:latin typeface="+mj-lt"/>
              </a:rPr>
              <a:t>Eggs and shellfish carry bacteria on their shells, both inside and outside.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750" dirty="0">
                <a:latin typeface="+mj-lt"/>
              </a:rPr>
              <a:t>Soil on foods such as uncooked rice and root vegetables.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0CE8F2-A2C6-408B-B42B-50BA5B799F64}"/>
              </a:ext>
            </a:extLst>
          </p:cNvPr>
          <p:cNvSpPr/>
          <p:nvPr/>
        </p:nvSpPr>
        <p:spPr>
          <a:xfrm>
            <a:off x="7166658" y="68734"/>
            <a:ext cx="5535729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6E6F9E"/>
              </a:buClr>
            </a:pPr>
            <a:r>
              <a:rPr lang="en-GB" sz="1650" u="sng" dirty="0"/>
              <a:t>Bacteria come from work surfaces and equipment</a:t>
            </a:r>
          </a:p>
          <a:p>
            <a:pPr marL="0" lvl="1" algn="ctr">
              <a:buClr>
                <a:srgbClr val="6E6F9E"/>
              </a:buClr>
            </a:pPr>
            <a:endParaRPr lang="en-GB" sz="1650" b="1" u="sng" dirty="0"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50" dirty="0"/>
              <a:t>Dirty tea towels and dish cloths.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50" dirty="0"/>
              <a:t>Dirty equipment.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50" dirty="0"/>
              <a:t>Using the same chopping board for raw and cooked food.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50" dirty="0"/>
              <a:t>Colour coding of equipment helps to prevent cross-contamination.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EE6714-4190-4E85-B813-F7EEF7DE79DF}"/>
              </a:ext>
            </a:extLst>
          </p:cNvPr>
          <p:cNvSpPr/>
          <p:nvPr/>
        </p:nvSpPr>
        <p:spPr>
          <a:xfrm>
            <a:off x="95797" y="423492"/>
            <a:ext cx="3642014" cy="36702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6E6F9E"/>
              </a:buClr>
            </a:pPr>
            <a:r>
              <a:rPr lang="en-GB" sz="1750" u="sng" dirty="0">
                <a:ea typeface="Kozuka Gothic Pro H" panose="020B0800000000000000" pitchFamily="34" charset="-128"/>
              </a:rPr>
              <a:t>What is bacteria?</a:t>
            </a:r>
          </a:p>
          <a:p>
            <a:pPr marL="0" lvl="1" algn="ctr">
              <a:buClr>
                <a:srgbClr val="6E6F9E"/>
              </a:buClr>
            </a:pPr>
            <a:r>
              <a:rPr lang="en-GB" sz="1750" dirty="0">
                <a:ea typeface="Kozuka Gothic Pro H" panose="020B0800000000000000" pitchFamily="34" charset="-128"/>
              </a:rPr>
              <a:t> Bacteria are a group of tiny microorganisms, </a:t>
            </a:r>
            <a:r>
              <a:rPr lang="en-US" sz="1750" dirty="0"/>
              <a:t>including some that can cause illness and disease.</a:t>
            </a:r>
          </a:p>
          <a:p>
            <a:pPr marL="0" lvl="1" algn="ctr">
              <a:spcAft>
                <a:spcPts val="600"/>
              </a:spcAft>
              <a:buClr>
                <a:srgbClr val="6E6F9E"/>
              </a:buClr>
            </a:pPr>
            <a:r>
              <a:rPr lang="en-US" sz="1750" dirty="0">
                <a:ea typeface="Kozuka Gothic Pro H" panose="020B0800000000000000" pitchFamily="34" charset="-128"/>
              </a:rPr>
              <a:t>If present in foods, they can cause food poisoning.</a:t>
            </a:r>
            <a:endParaRPr lang="en-GB" sz="1750" dirty="0">
              <a:ea typeface="Kozuka Gothic Pro H" panose="020B0800000000000000" pitchFamily="34" charset="-128"/>
            </a:endParaRPr>
          </a:p>
          <a:p>
            <a:pPr marL="0" lvl="1" algn="ctr">
              <a:buClr>
                <a:srgbClr val="6E6F9E"/>
              </a:buClr>
            </a:pPr>
            <a:r>
              <a:rPr lang="en-GB" sz="1750" u="sng" dirty="0">
                <a:ea typeface="Kozuka Gothic Pro H" panose="020B0800000000000000" pitchFamily="34" charset="-128"/>
              </a:rPr>
              <a:t>What are the different types?</a:t>
            </a:r>
            <a:endParaRPr lang="en-GB" sz="1750" dirty="0">
              <a:ea typeface="Kozuka Gothic Pro H" panose="020B08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>
                <a:solidFill>
                  <a:srgbClr val="000000"/>
                </a:solidFill>
              </a:rPr>
              <a:t>Salmonella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/>
              <a:t>Staphylococcus aureus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/>
              <a:t>Bacillus cereus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/>
              <a:t>Listeria monocytogenes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/>
              <a:t>Campylobacter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DAA62-DFC7-404C-B051-DA3CE32D43DB}"/>
              </a:ext>
            </a:extLst>
          </p:cNvPr>
          <p:cNvSpPr/>
          <p:nvPr/>
        </p:nvSpPr>
        <p:spPr>
          <a:xfrm>
            <a:off x="3818395" y="2777893"/>
            <a:ext cx="3220075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GB" sz="1750" u="sng" dirty="0">
                <a:solidFill>
                  <a:srgbClr val="000000"/>
                </a:solidFill>
              </a:rPr>
              <a:t>Bacteria come from food handlers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750" dirty="0">
              <a:solidFill>
                <a:srgbClr val="0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750" dirty="0">
                <a:solidFill>
                  <a:srgbClr val="000000"/>
                </a:solidFill>
              </a:rPr>
              <a:t>Handwashing is very important to prevent unclean hands spreading bacteria on to food.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750" dirty="0">
                <a:solidFill>
                  <a:srgbClr val="000000"/>
                </a:solidFill>
              </a:rPr>
              <a:t>Double-dipping when tasting food passes bacteria from your mouth into the food.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750" dirty="0">
                <a:solidFill>
                  <a:srgbClr val="000000"/>
                </a:solidFill>
              </a:rPr>
              <a:t>Licking fingers, touching the face and hair, and picking the nose may all contaminate food, dishes and equipment.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049CCF9-8B67-44F3-88B7-0EC93A7AB89B}"/>
              </a:ext>
            </a:extLst>
          </p:cNvPr>
          <p:cNvSpPr txBox="1">
            <a:spLocks/>
          </p:cNvSpPr>
          <p:nvPr/>
        </p:nvSpPr>
        <p:spPr>
          <a:xfrm>
            <a:off x="43912" y="6238"/>
            <a:ext cx="12537537" cy="383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/>
              <a:t>Year 9 - Food And Nutrition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77C178-07C8-40A2-80AE-07B0D85FF2E8}"/>
              </a:ext>
            </a:extLst>
          </p:cNvPr>
          <p:cNvSpPr/>
          <p:nvPr/>
        </p:nvSpPr>
        <p:spPr>
          <a:xfrm>
            <a:off x="110235" y="7045734"/>
            <a:ext cx="3630704" cy="2516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GB" sz="1750" u="sng" dirty="0">
                <a:ea typeface="Kozuka Gothic Pro H" panose="020B0800000000000000" pitchFamily="34" charset="-128"/>
              </a:rPr>
              <a:t>Bacteria comes from waste food</a:t>
            </a:r>
          </a:p>
          <a:p>
            <a:pPr algn="ctr"/>
            <a:endParaRPr lang="en-GB" sz="1750" u="sng" dirty="0">
              <a:ea typeface="Kozuka Gothic Pro H" panose="020B0800000000000000" pitchFamily="34" charset="-128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750" dirty="0"/>
              <a:t>Bins with no lids attract pests.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750" dirty="0"/>
              <a:t>Thin bin bags can split and contaminate areas.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750" dirty="0"/>
              <a:t>Rubbish sometimes overflows.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750" dirty="0"/>
              <a:t>Dirty bins allow bacteria to multiply.</a:t>
            </a:r>
            <a:endParaRPr lang="en-GB" sz="1800" u="sng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3FA601-6692-4D35-B385-2D2D458E844C}"/>
              </a:ext>
            </a:extLst>
          </p:cNvPr>
          <p:cNvSpPr/>
          <p:nvPr/>
        </p:nvSpPr>
        <p:spPr>
          <a:xfrm>
            <a:off x="3813104" y="7266912"/>
            <a:ext cx="322007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6E6F9E"/>
              </a:buClr>
            </a:pPr>
            <a:r>
              <a:rPr lang="en-GB" sz="1750" u="sng" dirty="0">
                <a:latin typeface="+mj-lt"/>
                <a:ea typeface="Kozuka Gothic Pro H" panose="020B0800000000000000" pitchFamily="34" charset="-128"/>
              </a:rPr>
              <a:t>Bacteria comes from pests</a:t>
            </a:r>
          </a:p>
          <a:p>
            <a:pPr marL="0" lvl="1" algn="ctr">
              <a:buClr>
                <a:srgbClr val="6E6F9E"/>
              </a:buClr>
            </a:pPr>
            <a:endParaRPr lang="en-GB" sz="1750" b="1" u="sng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>
                <a:latin typeface="+mj-lt"/>
              </a:rPr>
              <a:t>This is more likely to happen when: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>
                <a:latin typeface="+mj-lt"/>
              </a:rPr>
              <a:t>food is left uncovered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>
                <a:latin typeface="+mj-lt"/>
              </a:rPr>
              <a:t>bins are overflowing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>
                <a:latin typeface="+mj-lt"/>
              </a:rPr>
              <a:t>areas and equipment </a:t>
            </a:r>
            <a:br>
              <a:rPr lang="en-GB" sz="1750" dirty="0">
                <a:latin typeface="+mj-lt"/>
              </a:rPr>
            </a:br>
            <a:r>
              <a:rPr lang="en-GB" sz="1750" dirty="0">
                <a:latin typeface="+mj-lt"/>
              </a:rPr>
              <a:t>are not cleaned properly.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DA0223-4884-481D-8BEB-62104EF9B9C3}"/>
              </a:ext>
            </a:extLst>
          </p:cNvPr>
          <p:cNvSpPr/>
          <p:nvPr/>
        </p:nvSpPr>
        <p:spPr>
          <a:xfrm>
            <a:off x="3825646" y="87519"/>
            <a:ext cx="3220074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en-GB" sz="1800" u="sng" dirty="0">
              <a:latin typeface="+mj-lt"/>
            </a:endParaRPr>
          </a:p>
          <a:p>
            <a:pPr algn="ctr"/>
            <a:endParaRPr lang="en-GB" sz="1800" u="sng" dirty="0">
              <a:latin typeface="+mj-lt"/>
            </a:endParaRPr>
          </a:p>
          <a:p>
            <a:pPr algn="ctr"/>
            <a:endParaRPr lang="en-GB" sz="1800" u="sng" dirty="0">
              <a:latin typeface="+mj-lt"/>
            </a:endParaRPr>
          </a:p>
          <a:p>
            <a:pPr algn="ctr"/>
            <a:endParaRPr lang="en-GB" sz="1800" u="sng" dirty="0">
              <a:latin typeface="+mj-lt"/>
            </a:endParaRPr>
          </a:p>
          <a:p>
            <a:pPr algn="ctr"/>
            <a:endParaRPr lang="en-GB" sz="1800" u="sng" dirty="0">
              <a:latin typeface="+mj-lt"/>
            </a:endParaRPr>
          </a:p>
          <a:p>
            <a:pPr algn="ctr"/>
            <a:endParaRPr lang="en-GB" sz="1800" u="sng" dirty="0">
              <a:latin typeface="+mj-lt"/>
            </a:endParaRPr>
          </a:p>
          <a:p>
            <a:pPr algn="ctr"/>
            <a:endParaRPr lang="en-GB" sz="1800" u="sng" dirty="0">
              <a:latin typeface="+mj-lt"/>
            </a:endParaRPr>
          </a:p>
          <a:p>
            <a:pPr algn="ctr"/>
            <a:endParaRPr lang="en-GB" sz="1800" u="sng" dirty="0">
              <a:latin typeface="+mj-lt"/>
            </a:endParaRPr>
          </a:p>
          <a:p>
            <a:pPr algn="ctr"/>
            <a:endParaRPr lang="en-GB" sz="1800" u="sng" dirty="0">
              <a:latin typeface="+mj-lt"/>
            </a:endParaRPr>
          </a:p>
        </p:txBody>
      </p:sp>
      <p:pic>
        <p:nvPicPr>
          <p:cNvPr id="2052" name="Picture 4" descr="Image result for food poisoning bacteria">
            <a:extLst>
              <a:ext uri="{FF2B5EF4-FFF2-40B4-BE49-F238E27FC236}">
                <a16:creationId xmlns:a16="http://schemas.microsoft.com/office/drawing/2014/main" id="{3D6357A0-6DB5-41A9-AAFB-812C4E763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2"/>
          <a:stretch/>
        </p:blipFill>
        <p:spPr bwMode="auto">
          <a:xfrm>
            <a:off x="3874791" y="160422"/>
            <a:ext cx="309697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9A899C-E604-4A77-BA6A-9301282D0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55"/>
          <a:stretch/>
        </p:blipFill>
        <p:spPr>
          <a:xfrm>
            <a:off x="7172939" y="2286663"/>
            <a:ext cx="5555472" cy="3520578"/>
          </a:xfrm>
          <a:prstGeom prst="rect">
            <a:avLst/>
          </a:prstGeom>
          <a:ln w="28575">
            <a:solidFill>
              <a:schemeClr val="accent4"/>
            </a:solidFill>
            <a:prstDash val="dash"/>
          </a:ln>
          <a:effectLst/>
        </p:spPr>
      </p:pic>
    </p:spTree>
    <p:extLst>
      <p:ext uri="{BB962C8B-B14F-4D97-AF65-F5344CB8AC3E}">
        <p14:creationId xmlns:p14="http://schemas.microsoft.com/office/powerpoint/2010/main" val="248828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2410</TotalTime>
  <Words>1226</Words>
  <Application>Microsoft Office PowerPoint</Application>
  <PresentationFormat>A3 Paper (297x420 mm)</PresentationFormat>
  <Paragraphs>178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Kozuka Gothic Pro H</vt:lpstr>
      <vt:lpstr>Arial</vt:lpstr>
      <vt:lpstr>Comic Sans MS</vt:lpstr>
      <vt:lpstr>Wingdings</vt:lpstr>
      <vt:lpstr>Office Theme</vt:lpstr>
      <vt:lpstr>Year 7 - Food And Nutrition</vt:lpstr>
      <vt:lpstr>PowerPoint Presentation</vt:lpstr>
      <vt:lpstr>PowerPoint Presentation</vt:lpstr>
    </vt:vector>
  </TitlesOfParts>
  <Company>The Academy at Shotton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JBO</dc:creator>
  <cp:lastModifiedBy>Thomas Nicol</cp:lastModifiedBy>
  <cp:revision>177</cp:revision>
  <cp:lastPrinted>2018-11-26T09:38:22Z</cp:lastPrinted>
  <dcterms:created xsi:type="dcterms:W3CDTF">2018-03-07T09:02:52Z</dcterms:created>
  <dcterms:modified xsi:type="dcterms:W3CDTF">2022-12-12T10:45:11Z</dcterms:modified>
</cp:coreProperties>
</file>