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8" r:id="rId2"/>
    <p:sldId id="261"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Walker" initials="SW" lastIdx="1" clrIdx="0">
    <p:extLst>
      <p:ext uri="{19B8F6BF-5375-455C-9EA6-DF929625EA0E}">
        <p15:presenceInfo xmlns:p15="http://schemas.microsoft.com/office/powerpoint/2012/main" userId="S-1-5-21-435504569-2043051747-2523685838-100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009900"/>
    <a:srgbClr val="704B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7" d="100"/>
          <a:sy n="67" d="100"/>
        </p:scale>
        <p:origin x="7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4056E6-690D-4FA8-BA6B-0BE41482B275}" type="datetimeFigureOut">
              <a:rPr lang="en-GB" smtClean="0"/>
              <a:t>16/02/2022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2A604A-E8F4-410A-AEDF-C82F7B2EBDC5}" type="slidenum">
              <a:rPr lang="en-GB" smtClean="0"/>
              <a:t>‹#›</a:t>
            </a:fld>
            <a:endParaRPr lang="en-GB"/>
          </a:p>
        </p:txBody>
      </p:sp>
    </p:spTree>
    <p:extLst>
      <p:ext uri="{BB962C8B-B14F-4D97-AF65-F5344CB8AC3E}">
        <p14:creationId xmlns:p14="http://schemas.microsoft.com/office/powerpoint/2010/main" val="1881325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a:effectLst>
                  <a:outerShdw blurRad="38100" dist="38100" dir="2700000" algn="tl">
                    <a:srgbClr val="000000">
                      <a:alpha val="43137"/>
                    </a:srgbClr>
                  </a:outerShdw>
                </a:effectLst>
                <a:latin typeface="+mn-lt"/>
              </a:rPr>
              <a:t>{</a:t>
            </a: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14"/>
          <p:cNvSpPr>
            <a:spLocks noGrp="1"/>
          </p:cNvSpPr>
          <p:nvPr>
            <p:ph type="dt" sz="half" idx="10"/>
          </p:nvPr>
        </p:nvSpPr>
        <p:spPr/>
        <p:txBody>
          <a:bodyPr/>
          <a:lstStyle/>
          <a:p>
            <a:fld id="{B3465A7E-2B20-41A0-9E3B-E79BAF9B114D}" type="datetimeFigureOut">
              <a:rPr lang="en-GB" smtClean="0"/>
              <a:t>16/02/2022</a:t>
            </a:fld>
            <a:endParaRPr lang="en-GB"/>
          </a:p>
        </p:txBody>
      </p:sp>
      <p:sp>
        <p:nvSpPr>
          <p:cNvPr id="16" name="Slide Number Placeholder 15"/>
          <p:cNvSpPr>
            <a:spLocks noGrp="1"/>
          </p:cNvSpPr>
          <p:nvPr>
            <p:ph type="sldNum" sz="quarter" idx="11"/>
          </p:nvPr>
        </p:nvSpPr>
        <p:spPr/>
        <p:txBody>
          <a:bodyPr/>
          <a:lstStyle/>
          <a:p>
            <a:fld id="{8CF04E2D-EBB4-41BD-A15C-FFE03A7D7A49}" type="slidenum">
              <a:rPr lang="en-GB" smtClean="0"/>
              <a:t>‹#›</a:t>
            </a:fld>
            <a:endParaRPr lang="en-GB"/>
          </a:p>
        </p:txBody>
      </p:sp>
      <p:sp>
        <p:nvSpPr>
          <p:cNvPr id="17" name="Footer Placeholder 16"/>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3715082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465A7E-2B20-41A0-9E3B-E79BAF9B114D}" type="datetimeFigureOut">
              <a:rPr lang="en-GB" smtClean="0"/>
              <a:t>16/02/2022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F04E2D-EBB4-41BD-A15C-FFE03A7D7A49}" type="slidenum">
              <a:rPr lang="en-GB" smtClean="0"/>
              <a:t>‹#›</a:t>
            </a:fld>
            <a:endParaRPr lang="en-GB"/>
          </a:p>
        </p:txBody>
      </p:sp>
    </p:spTree>
    <p:extLst>
      <p:ext uri="{BB962C8B-B14F-4D97-AF65-F5344CB8AC3E}">
        <p14:creationId xmlns:p14="http://schemas.microsoft.com/office/powerpoint/2010/main" val="3465172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465A7E-2B20-41A0-9E3B-E79BAF9B114D}" type="datetimeFigureOut">
              <a:rPr lang="en-GB" smtClean="0"/>
              <a:t>16/02/2022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F04E2D-EBB4-41BD-A15C-FFE03A7D7A49}" type="slidenum">
              <a:rPr lang="en-GB" smtClean="0"/>
              <a:t>‹#›</a:t>
            </a:fld>
            <a:endParaRPr lang="en-GB"/>
          </a:p>
        </p:txBody>
      </p:sp>
    </p:spTree>
    <p:extLst>
      <p:ext uri="{BB962C8B-B14F-4D97-AF65-F5344CB8AC3E}">
        <p14:creationId xmlns:p14="http://schemas.microsoft.com/office/powerpoint/2010/main" val="998834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12"/>
          <p:cNvSpPr>
            <a:spLocks noGrp="1"/>
          </p:cNvSpPr>
          <p:nvPr>
            <p:ph type="title"/>
          </p:nvPr>
        </p:nvSpPr>
        <p:spPr/>
        <p:txBody>
          <a:bodyPr/>
          <a:lstStyle/>
          <a:p>
            <a:r>
              <a:rPr lang="en-US"/>
              <a:t>Click to edit Master title style</a:t>
            </a:r>
          </a:p>
        </p:txBody>
      </p:sp>
      <p:sp>
        <p:nvSpPr>
          <p:cNvPr id="14" name="Date Placeholder 13"/>
          <p:cNvSpPr>
            <a:spLocks noGrp="1"/>
          </p:cNvSpPr>
          <p:nvPr>
            <p:ph type="dt" sz="half" idx="10"/>
          </p:nvPr>
        </p:nvSpPr>
        <p:spPr/>
        <p:txBody>
          <a:bodyPr/>
          <a:lstStyle/>
          <a:p>
            <a:fld id="{B3465A7E-2B20-41A0-9E3B-E79BAF9B114D}" type="datetimeFigureOut">
              <a:rPr lang="en-GB" smtClean="0"/>
              <a:t>16/02/2022</a:t>
            </a:fld>
            <a:endParaRPr lang="en-GB"/>
          </a:p>
        </p:txBody>
      </p:sp>
      <p:sp>
        <p:nvSpPr>
          <p:cNvPr id="15" name="Slide Number Placeholder 14"/>
          <p:cNvSpPr>
            <a:spLocks noGrp="1"/>
          </p:cNvSpPr>
          <p:nvPr>
            <p:ph type="sldNum" sz="quarter" idx="11"/>
          </p:nvPr>
        </p:nvSpPr>
        <p:spPr/>
        <p:txBody>
          <a:bodyPr/>
          <a:lstStyle/>
          <a:p>
            <a:fld id="{8CF04E2D-EBB4-41BD-A15C-FFE03A7D7A49}" type="slidenum">
              <a:rPr lang="en-GB" smtClean="0"/>
              <a:t>‹#›</a:t>
            </a:fld>
            <a:endParaRPr lang="en-GB"/>
          </a:p>
        </p:txBody>
      </p:sp>
      <p:sp>
        <p:nvSpPr>
          <p:cNvPr id="16" name="Footer Placeholder 15"/>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1110467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2" name="Date Placeholder 11"/>
          <p:cNvSpPr>
            <a:spLocks noGrp="1"/>
          </p:cNvSpPr>
          <p:nvPr>
            <p:ph type="dt" sz="half" idx="10"/>
          </p:nvPr>
        </p:nvSpPr>
        <p:spPr/>
        <p:txBody>
          <a:bodyPr/>
          <a:lstStyle/>
          <a:p>
            <a:fld id="{B3465A7E-2B20-41A0-9E3B-E79BAF9B114D}" type="datetimeFigureOut">
              <a:rPr lang="en-GB" smtClean="0"/>
              <a:t>16/02/2022</a:t>
            </a:fld>
            <a:endParaRPr lang="en-GB"/>
          </a:p>
        </p:txBody>
      </p:sp>
      <p:sp>
        <p:nvSpPr>
          <p:cNvPr id="13" name="Slide Number Placeholder 12"/>
          <p:cNvSpPr>
            <a:spLocks noGrp="1"/>
          </p:cNvSpPr>
          <p:nvPr>
            <p:ph type="sldNum" sz="quarter" idx="11"/>
          </p:nvPr>
        </p:nvSpPr>
        <p:spPr/>
        <p:txBody>
          <a:bodyPr/>
          <a:lstStyle/>
          <a:p>
            <a:fld id="{8CF04E2D-EBB4-41BD-A15C-FFE03A7D7A49}" type="slidenum">
              <a:rPr lang="en-GB" smtClean="0"/>
              <a:t>‹#›</a:t>
            </a:fld>
            <a:endParaRPr lang="en-GB"/>
          </a:p>
        </p:txBody>
      </p:sp>
      <p:sp>
        <p:nvSpPr>
          <p:cNvPr id="14" name="Footer Placeholder 13"/>
          <p:cNvSpPr>
            <a:spLocks noGrp="1"/>
          </p:cNvSpPr>
          <p:nvPr>
            <p:ph type="ftr" sz="quarter" idx="12"/>
          </p:nvPr>
        </p:nvSpPr>
        <p:spPr/>
        <p:txBody>
          <a:bodyPr/>
          <a:lstStyle/>
          <a:p>
            <a:endParaRPr lang="en-GB"/>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a:t>Click to edit Master title style</a:t>
            </a:r>
            <a:endParaRPr lang="en-US" dirty="0"/>
          </a:p>
        </p:txBody>
      </p:sp>
    </p:spTree>
    <p:extLst>
      <p:ext uri="{BB962C8B-B14F-4D97-AF65-F5344CB8AC3E}">
        <p14:creationId xmlns:p14="http://schemas.microsoft.com/office/powerpoint/2010/main" val="163677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3465A7E-2B20-41A0-9E3B-E79BAF9B114D}" type="datetimeFigureOut">
              <a:rPr lang="en-GB" smtClean="0"/>
              <a:t>16/02/2022</a:t>
            </a:fld>
            <a:endParaRPr lang="en-GB"/>
          </a:p>
        </p:txBody>
      </p:sp>
      <p:sp>
        <p:nvSpPr>
          <p:cNvPr id="9" name="Slide Number Placeholder 8"/>
          <p:cNvSpPr>
            <a:spLocks noGrp="1"/>
          </p:cNvSpPr>
          <p:nvPr>
            <p:ph type="sldNum" sz="quarter" idx="11"/>
          </p:nvPr>
        </p:nvSpPr>
        <p:spPr/>
        <p:txBody>
          <a:bodyPr/>
          <a:lstStyle/>
          <a:p>
            <a:fld id="{8CF04E2D-EBB4-41BD-A15C-FFE03A7D7A49}" type="slidenum">
              <a:rPr lang="en-GB" smtClean="0"/>
              <a:t>‹#›</a:t>
            </a:fld>
            <a:endParaRPr lang="en-GB"/>
          </a:p>
        </p:txBody>
      </p:sp>
      <p:sp>
        <p:nvSpPr>
          <p:cNvPr id="10" name="Footer Placeholder 9"/>
          <p:cNvSpPr>
            <a:spLocks noGrp="1"/>
          </p:cNvSpPr>
          <p:nvPr>
            <p:ph type="ftr" sz="quarter" idx="12"/>
          </p:nvPr>
        </p:nvSpPr>
        <p:spPr/>
        <p:txBody>
          <a:bodyPr/>
          <a:lstStyle/>
          <a:p>
            <a:endParaRPr lang="en-GB"/>
          </a:p>
        </p:txBody>
      </p:sp>
      <p:sp>
        <p:nvSpPr>
          <p:cNvPr id="11" name="Title 10"/>
          <p:cNvSpPr>
            <a:spLocks noGrp="1"/>
          </p:cNvSpPr>
          <p:nvPr>
            <p:ph type="title"/>
          </p:nvPr>
        </p:nvSpPr>
        <p:spPr/>
        <p:txBody>
          <a:bodyPr/>
          <a:lstStyle/>
          <a:p>
            <a:r>
              <a:rPr lang="en-US"/>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56560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2" name="Title 11"/>
          <p:cNvSpPr>
            <a:spLocks noGrp="1"/>
          </p:cNvSpPr>
          <p:nvPr>
            <p:ph type="title"/>
          </p:nvPr>
        </p:nvSpPr>
        <p:spPr/>
        <p:txBody>
          <a:bodyPr/>
          <a:lstStyle/>
          <a:p>
            <a:r>
              <a:rPr lang="en-US"/>
              <a:t>Click to edit Master title style</a:t>
            </a:r>
            <a:endParaRPr lang="en-US" dirty="0"/>
          </a:p>
        </p:txBody>
      </p:sp>
      <p:sp>
        <p:nvSpPr>
          <p:cNvPr id="14" name="Date Placeholder 13"/>
          <p:cNvSpPr>
            <a:spLocks noGrp="1"/>
          </p:cNvSpPr>
          <p:nvPr>
            <p:ph type="dt" sz="half" idx="10"/>
          </p:nvPr>
        </p:nvSpPr>
        <p:spPr/>
        <p:txBody>
          <a:bodyPr/>
          <a:lstStyle/>
          <a:p>
            <a:fld id="{B3465A7E-2B20-41A0-9E3B-E79BAF9B114D}" type="datetimeFigureOut">
              <a:rPr lang="en-GB" smtClean="0"/>
              <a:t>16/02/2022</a:t>
            </a:fld>
            <a:endParaRPr lang="en-GB"/>
          </a:p>
        </p:txBody>
      </p:sp>
      <p:sp>
        <p:nvSpPr>
          <p:cNvPr id="15" name="Slide Number Placeholder 14"/>
          <p:cNvSpPr>
            <a:spLocks noGrp="1"/>
          </p:cNvSpPr>
          <p:nvPr>
            <p:ph type="sldNum" sz="quarter" idx="11"/>
          </p:nvPr>
        </p:nvSpPr>
        <p:spPr/>
        <p:txBody>
          <a:bodyPr/>
          <a:lstStyle/>
          <a:p>
            <a:fld id="{8CF04E2D-EBB4-41BD-A15C-FFE03A7D7A49}" type="slidenum">
              <a:rPr lang="en-GB" smtClean="0"/>
              <a:t>‹#›</a:t>
            </a:fld>
            <a:endParaRPr lang="en-GB"/>
          </a:p>
        </p:txBody>
      </p:sp>
      <p:sp>
        <p:nvSpPr>
          <p:cNvPr id="16" name="Footer Placeholder 15"/>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4116001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7" name="Date Placeholder 6"/>
          <p:cNvSpPr>
            <a:spLocks noGrp="1"/>
          </p:cNvSpPr>
          <p:nvPr>
            <p:ph type="dt" sz="half" idx="10"/>
          </p:nvPr>
        </p:nvSpPr>
        <p:spPr/>
        <p:txBody>
          <a:bodyPr/>
          <a:lstStyle/>
          <a:p>
            <a:fld id="{B3465A7E-2B20-41A0-9E3B-E79BAF9B114D}" type="datetimeFigureOut">
              <a:rPr lang="en-GB" smtClean="0"/>
              <a:t>16/02/2022</a:t>
            </a:fld>
            <a:endParaRPr lang="en-GB"/>
          </a:p>
        </p:txBody>
      </p:sp>
      <p:sp>
        <p:nvSpPr>
          <p:cNvPr id="8" name="Slide Number Placeholder 7"/>
          <p:cNvSpPr>
            <a:spLocks noGrp="1"/>
          </p:cNvSpPr>
          <p:nvPr>
            <p:ph type="sldNum" sz="quarter" idx="11"/>
          </p:nvPr>
        </p:nvSpPr>
        <p:spPr/>
        <p:txBody>
          <a:bodyPr/>
          <a:lstStyle/>
          <a:p>
            <a:fld id="{8CF04E2D-EBB4-41BD-A15C-FFE03A7D7A49}"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1279142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3465A7E-2B20-41A0-9E3B-E79BAF9B114D}" type="datetimeFigureOut">
              <a:rPr lang="en-GB" smtClean="0"/>
              <a:t>16/02/2022</a:t>
            </a:fld>
            <a:endParaRPr lang="en-GB"/>
          </a:p>
        </p:txBody>
      </p:sp>
      <p:sp>
        <p:nvSpPr>
          <p:cNvPr id="6" name="Slide Number Placeholder 5"/>
          <p:cNvSpPr>
            <a:spLocks noGrp="1"/>
          </p:cNvSpPr>
          <p:nvPr>
            <p:ph type="sldNum" sz="quarter" idx="11"/>
          </p:nvPr>
        </p:nvSpPr>
        <p:spPr/>
        <p:txBody>
          <a:bodyPr/>
          <a:lstStyle/>
          <a:p>
            <a:fld id="{8CF04E2D-EBB4-41BD-A15C-FFE03A7D7A49}" type="slidenum">
              <a:rPr lang="en-GB" smtClean="0"/>
              <a:t>‹#›</a:t>
            </a:fld>
            <a:endParaRPr lang="en-GB"/>
          </a:p>
        </p:txBody>
      </p:sp>
      <p:sp>
        <p:nvSpPr>
          <p:cNvPr id="7" name="Footer Placeholder 6"/>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2086706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a:effectLst>
                  <a:outerShdw blurRad="38100" dist="38100" dir="2700000" algn="tl">
                    <a:srgbClr val="000000">
                      <a:alpha val="43137"/>
                    </a:srgbClr>
                  </a:outerShdw>
                </a:effectLst>
                <a:latin typeface="+mn-lt"/>
              </a:rPr>
              <a:t>{</a:t>
            </a: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5" name="Date Placeholder 14"/>
          <p:cNvSpPr>
            <a:spLocks noGrp="1"/>
          </p:cNvSpPr>
          <p:nvPr>
            <p:ph type="dt" sz="half" idx="10"/>
          </p:nvPr>
        </p:nvSpPr>
        <p:spPr/>
        <p:txBody>
          <a:bodyPr/>
          <a:lstStyle/>
          <a:p>
            <a:fld id="{B3465A7E-2B20-41A0-9E3B-E79BAF9B114D}" type="datetimeFigureOut">
              <a:rPr lang="en-GB" smtClean="0"/>
              <a:t>16/02/2022</a:t>
            </a:fld>
            <a:endParaRPr lang="en-GB"/>
          </a:p>
        </p:txBody>
      </p:sp>
      <p:sp>
        <p:nvSpPr>
          <p:cNvPr id="16" name="Slide Number Placeholder 15"/>
          <p:cNvSpPr>
            <a:spLocks noGrp="1"/>
          </p:cNvSpPr>
          <p:nvPr>
            <p:ph type="sldNum" sz="quarter" idx="11"/>
          </p:nvPr>
        </p:nvSpPr>
        <p:spPr/>
        <p:txBody>
          <a:bodyPr/>
          <a:lstStyle/>
          <a:p>
            <a:fld id="{8CF04E2D-EBB4-41BD-A15C-FFE03A7D7A49}" type="slidenum">
              <a:rPr lang="en-GB" smtClean="0"/>
              <a:t>‹#›</a:t>
            </a:fld>
            <a:endParaRPr lang="en-GB"/>
          </a:p>
        </p:txBody>
      </p:sp>
      <p:sp>
        <p:nvSpPr>
          <p:cNvPr id="17" name="Footer Placeholder 16"/>
          <p:cNvSpPr>
            <a:spLocks noGrp="1"/>
          </p:cNvSpPr>
          <p:nvPr>
            <p:ph type="ftr" sz="quarter" idx="12"/>
          </p:nvPr>
        </p:nvSpPr>
        <p:spPr/>
        <p:txBody>
          <a:bodyPr/>
          <a:lstStyle/>
          <a:p>
            <a:endParaRPr lang="en-GB"/>
          </a:p>
        </p:txBody>
      </p:sp>
      <p:sp>
        <p:nvSpPr>
          <p:cNvPr id="18" name="Title 17"/>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866574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1" name="Title 10"/>
          <p:cNvSpPr>
            <a:spLocks noGrp="1"/>
          </p:cNvSpPr>
          <p:nvPr>
            <p:ph type="title"/>
          </p:nvPr>
        </p:nvSpPr>
        <p:spPr/>
        <p:txBody>
          <a:bodyPr/>
          <a:lstStyle/>
          <a:p>
            <a:r>
              <a:rPr lang="en-US"/>
              <a:t>Click to edit Master title style</a:t>
            </a:r>
          </a:p>
        </p:txBody>
      </p:sp>
      <p:sp>
        <p:nvSpPr>
          <p:cNvPr id="13" name="Date Placeholder 12"/>
          <p:cNvSpPr>
            <a:spLocks noGrp="1"/>
          </p:cNvSpPr>
          <p:nvPr>
            <p:ph type="dt" sz="half" idx="10"/>
          </p:nvPr>
        </p:nvSpPr>
        <p:spPr/>
        <p:txBody>
          <a:bodyPr/>
          <a:lstStyle/>
          <a:p>
            <a:fld id="{B3465A7E-2B20-41A0-9E3B-E79BAF9B114D}" type="datetimeFigureOut">
              <a:rPr lang="en-GB" smtClean="0"/>
              <a:t>16/02/2022</a:t>
            </a:fld>
            <a:endParaRPr lang="en-GB"/>
          </a:p>
        </p:txBody>
      </p:sp>
      <p:sp>
        <p:nvSpPr>
          <p:cNvPr id="14" name="Slide Number Placeholder 13"/>
          <p:cNvSpPr>
            <a:spLocks noGrp="1"/>
          </p:cNvSpPr>
          <p:nvPr>
            <p:ph type="sldNum" sz="quarter" idx="11"/>
          </p:nvPr>
        </p:nvSpPr>
        <p:spPr/>
        <p:txBody>
          <a:bodyPr/>
          <a:lstStyle/>
          <a:p>
            <a:fld id="{8CF04E2D-EBB4-41BD-A15C-FFE03A7D7A49}" type="slidenum">
              <a:rPr lang="en-GB" smtClean="0"/>
              <a:t>‹#›</a:t>
            </a:fld>
            <a:endParaRPr lang="en-GB"/>
          </a:p>
        </p:txBody>
      </p:sp>
      <p:sp>
        <p:nvSpPr>
          <p:cNvPr id="15" name="Footer Placeholder 14"/>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2692468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B3465A7E-2B20-41A0-9E3B-E79BAF9B114D}" type="datetimeFigureOut">
              <a:rPr lang="en-GB" smtClean="0"/>
              <a:t>16/02/2022</a:t>
            </a:fld>
            <a:endParaRPr lang="en-GB"/>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GB"/>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8CF04E2D-EBB4-41BD-A15C-FFE03A7D7A49}" type="slidenum">
              <a:rPr lang="en-GB" smtClean="0"/>
              <a:t>‹#›</a:t>
            </a:fld>
            <a:endParaRPr lang="en-GB"/>
          </a:p>
        </p:txBody>
      </p:sp>
    </p:spTree>
    <p:extLst>
      <p:ext uri="{BB962C8B-B14F-4D97-AF65-F5344CB8AC3E}">
        <p14:creationId xmlns:p14="http://schemas.microsoft.com/office/powerpoint/2010/main" val="392116129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3.pn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microsoft.com/office/2007/relationships/hdphoto" Target="../media/hdphoto2.wdp"/><Relationship Id="rId10" Type="http://schemas.openxmlformats.org/officeDocument/2006/relationships/image" Target="../media/image9.svg"/><Relationship Id="rId4" Type="http://schemas.microsoft.com/office/2007/relationships/hdphoto" Target="../media/hdphoto1.wdp"/><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svg"/><Relationship Id="rId7" Type="http://schemas.openxmlformats.org/officeDocument/2006/relationships/image" Target="../media/image19.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11" Type="http://schemas.openxmlformats.org/officeDocument/2006/relationships/image" Target="../media/image21.png"/><Relationship Id="rId5" Type="http://schemas.openxmlformats.org/officeDocument/2006/relationships/image" Target="../media/image17.png"/><Relationship Id="rId10" Type="http://schemas.openxmlformats.org/officeDocument/2006/relationships/image" Target="../media/image12.svg"/><Relationship Id="rId4" Type="http://schemas.openxmlformats.org/officeDocument/2006/relationships/image" Target="../media/image1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pic>
        <p:nvPicPr>
          <p:cNvPr id="1028" name="Picture 4" descr="Light Clip Art | Clipart Panda - Free Clipart Images | Camera clip art,  Light clips, Free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095" y="0"/>
            <a:ext cx="3789239" cy="2178190"/>
          </a:xfrm>
          <a:prstGeom prst="rect">
            <a:avLst/>
          </a:prstGeom>
          <a:noFill/>
          <a:extLst>
            <a:ext uri="{909E8E84-426E-40DD-AFC4-6F175D3DCCD1}">
              <a14:hiddenFill xmlns:a14="http://schemas.microsoft.com/office/drawing/2010/main">
                <a:solidFill>
                  <a:srgbClr val="FFFFFF"/>
                </a:solidFill>
              </a14:hiddenFill>
            </a:ext>
          </a:extLst>
        </p:spPr>
      </p:pic>
      <p:sp>
        <p:nvSpPr>
          <p:cNvPr id="55" name="Rectangle 54"/>
          <p:cNvSpPr/>
          <p:nvPr/>
        </p:nvSpPr>
        <p:spPr>
          <a:xfrm>
            <a:off x="257327" y="1612989"/>
            <a:ext cx="2818386" cy="261610"/>
          </a:xfrm>
          <a:prstGeom prst="rect">
            <a:avLst/>
          </a:prstGeom>
        </p:spPr>
        <p:txBody>
          <a:bodyPr wrap="square">
            <a:spAutoFit/>
          </a:bodyPr>
          <a:lstStyle/>
          <a:p>
            <a:r>
              <a:rPr lang="en-GB" sz="1100" b="1" dirty="0">
                <a:solidFill>
                  <a:schemeClr val="bg1"/>
                </a:solidFill>
                <a:latin typeface="Berlin Sans FB" panose="020E0602020502020306" pitchFamily="34" charset="0"/>
              </a:rPr>
              <a:t>New Skill/Technique         Retrieval</a:t>
            </a:r>
          </a:p>
        </p:txBody>
      </p:sp>
      <p:sp>
        <p:nvSpPr>
          <p:cNvPr id="7" name="Rectangle 6"/>
          <p:cNvSpPr/>
          <p:nvPr/>
        </p:nvSpPr>
        <p:spPr>
          <a:xfrm>
            <a:off x="77345" y="1585424"/>
            <a:ext cx="179982" cy="251870"/>
          </a:xfrm>
          <a:prstGeom prst="rect">
            <a:avLst/>
          </a:prstGeom>
          <a:solidFill>
            <a:srgbClr val="00800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2382466" y="169435"/>
            <a:ext cx="2651387" cy="1456168"/>
          </a:xfrm>
          <a:prstGeom prst="rect">
            <a:avLst/>
          </a:prstGeom>
          <a:noFill/>
        </p:spPr>
        <p:txBody>
          <a:bodyPr wrap="square" rtlCol="0">
            <a:spAutoFit/>
          </a:bodyPr>
          <a:lstStyle/>
          <a:p>
            <a:pPr algn="ctr"/>
            <a:r>
              <a:rPr lang="en-GB" sz="1400" dirty="0">
                <a:effectLst>
                  <a:glow rad="228600">
                    <a:schemeClr val="accent1">
                      <a:satMod val="175000"/>
                      <a:alpha val="40000"/>
                    </a:schemeClr>
                  </a:glow>
                </a:effectLst>
                <a:latin typeface="Invite Engraved SF" pitchFamily="2" charset="0"/>
              </a:rPr>
              <a:t>The scheme in focus during this half term is:</a:t>
            </a:r>
          </a:p>
          <a:p>
            <a:pPr algn="ctr"/>
            <a:endParaRPr lang="en-GB" sz="1400" dirty="0">
              <a:effectLst>
                <a:glow rad="228600">
                  <a:schemeClr val="accent1">
                    <a:satMod val="175000"/>
                    <a:alpha val="40000"/>
                  </a:schemeClr>
                </a:glow>
              </a:effectLst>
              <a:latin typeface="Invite Engraved SF" pitchFamily="2" charset="0"/>
            </a:endParaRPr>
          </a:p>
          <a:p>
            <a:pPr algn="ctr">
              <a:lnSpc>
                <a:spcPct val="150000"/>
              </a:lnSpc>
            </a:pPr>
            <a:r>
              <a:rPr lang="en-GB" sz="2400" dirty="0">
                <a:effectLst>
                  <a:glow rad="228600">
                    <a:srgbClr val="FFC000">
                      <a:alpha val="40000"/>
                    </a:srgbClr>
                  </a:glow>
                </a:effectLst>
                <a:latin typeface="Invite Engraved SF" pitchFamily="2" charset="0"/>
              </a:rPr>
              <a:t>The stones</a:t>
            </a:r>
          </a:p>
        </p:txBody>
      </p:sp>
      <p:sp>
        <p:nvSpPr>
          <p:cNvPr id="57" name="Rectangle 56"/>
          <p:cNvSpPr/>
          <p:nvPr/>
        </p:nvSpPr>
        <p:spPr>
          <a:xfrm>
            <a:off x="1771606" y="1593257"/>
            <a:ext cx="179982" cy="251870"/>
          </a:xfrm>
          <a:prstGeom prst="rect">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9" name="Table 48"/>
          <p:cNvGraphicFramePr>
            <a:graphicFrameLocks noGrp="1"/>
          </p:cNvGraphicFramePr>
          <p:nvPr>
            <p:extLst>
              <p:ext uri="{D42A27DB-BD31-4B8C-83A1-F6EECF244321}">
                <p14:modId xmlns:p14="http://schemas.microsoft.com/office/powerpoint/2010/main" val="3335722562"/>
              </p:ext>
            </p:extLst>
          </p:nvPr>
        </p:nvGraphicFramePr>
        <p:xfrm>
          <a:off x="-20322" y="1864859"/>
          <a:ext cx="5578847" cy="4980120"/>
        </p:xfrm>
        <a:graphic>
          <a:graphicData uri="http://schemas.openxmlformats.org/drawingml/2006/table">
            <a:tbl>
              <a:tblPr>
                <a:effectLst/>
                <a:tableStyleId>{638B1855-1B75-4FBE-930C-398BA8C253C6}</a:tableStyleId>
              </a:tblPr>
              <a:tblGrid>
                <a:gridCol w="1211776">
                  <a:extLst>
                    <a:ext uri="{9D8B030D-6E8A-4147-A177-3AD203B41FA5}">
                      <a16:colId xmlns:a16="http://schemas.microsoft.com/office/drawing/2014/main" val="4160239465"/>
                    </a:ext>
                  </a:extLst>
                </a:gridCol>
                <a:gridCol w="4367071">
                  <a:extLst>
                    <a:ext uri="{9D8B030D-6E8A-4147-A177-3AD203B41FA5}">
                      <a16:colId xmlns:a16="http://schemas.microsoft.com/office/drawing/2014/main" val="792717629"/>
                    </a:ext>
                  </a:extLst>
                </a:gridCol>
              </a:tblGrid>
              <a:tr h="238323">
                <a:tc>
                  <a:txBody>
                    <a:bodyPr/>
                    <a:lstStyle/>
                    <a:p>
                      <a:pPr lvl="0" algn="l">
                        <a:defRPr/>
                      </a:pPr>
                      <a:r>
                        <a:rPr lang="en-US" sz="800" b="1" dirty="0">
                          <a:solidFill>
                            <a:schemeClr val="tx1"/>
                          </a:solidFill>
                          <a:latin typeface="Arial" panose="020B0604020202020204" pitchFamily="34" charset="0"/>
                          <a:cs typeface="Arial" panose="020B0604020202020204" pitchFamily="34" charset="0"/>
                        </a:rPr>
                        <a:t>Knowledge/</a:t>
                      </a:r>
                      <a:r>
                        <a:rPr lang="en-US" sz="800" b="1" baseline="0" dirty="0">
                          <a:solidFill>
                            <a:schemeClr val="tx1"/>
                          </a:solidFill>
                          <a:latin typeface="Arial" panose="020B0604020202020204" pitchFamily="34" charset="0"/>
                          <a:cs typeface="Arial" panose="020B0604020202020204" pitchFamily="34" charset="0"/>
                        </a:rPr>
                        <a:t> </a:t>
                      </a:r>
                      <a:r>
                        <a:rPr lang="en-US" sz="800" b="1" dirty="0">
                          <a:solidFill>
                            <a:schemeClr val="tx1"/>
                          </a:solidFill>
                          <a:latin typeface="Arial" panose="020B0604020202020204" pitchFamily="34" charset="0"/>
                          <a:cs typeface="Arial" panose="020B0604020202020204" pitchFamily="34" charset="0"/>
                        </a:rPr>
                        <a:t>skill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lvl="0" algn="l"/>
                      <a:r>
                        <a:rPr lang="en-GB" sz="800" b="1" dirty="0">
                          <a:solidFill>
                            <a:schemeClr val="tx1"/>
                          </a:solidFill>
                          <a:latin typeface="Arial" panose="020B0604020202020204" pitchFamily="34" charset="0"/>
                          <a:cs typeface="Arial" panose="020B0604020202020204" pitchFamily="34" charset="0"/>
                        </a:rPr>
                        <a:t>Definition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95669945"/>
                  </a:ext>
                </a:extLst>
              </a:tr>
              <a:tr h="339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Mime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dirty="0">
                          <a:solidFill>
                            <a:schemeClr val="bg1"/>
                          </a:solidFill>
                          <a:effectLst/>
                          <a:latin typeface="Arial" panose="020B0604020202020204" pitchFamily="34" charset="0"/>
                          <a:ea typeface="+mn-ea"/>
                          <a:cs typeface="Arial" panose="020B0604020202020204" pitchFamily="34" charset="0"/>
                        </a:rPr>
                        <a:t>The theatrical technique of expressing an idea or mood or portraying a character entirely by gesture and bodily movement without the use of words.</a:t>
                      </a:r>
                      <a:endParaRPr lang="en-GB" sz="900" dirty="0">
                        <a:solidFill>
                          <a:schemeClr val="bg1"/>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028843899"/>
                  </a:ext>
                </a:extLst>
              </a:tr>
              <a:tr h="2127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err="1">
                          <a:solidFill>
                            <a:schemeClr val="bg1"/>
                          </a:solidFill>
                          <a:latin typeface="Arial" panose="020B0604020202020204" pitchFamily="34" charset="0"/>
                          <a:cs typeface="Arial" panose="020B0604020202020204" pitchFamily="34" charset="0"/>
                        </a:rPr>
                        <a:t>Characterisation</a:t>
                      </a:r>
                      <a:r>
                        <a:rPr lang="en-US" sz="1000" b="1" dirty="0">
                          <a:solidFill>
                            <a:schemeClr val="bg1"/>
                          </a:solidFill>
                          <a:latin typeface="Arial" panose="020B0604020202020204" pitchFamily="34" charset="0"/>
                          <a:cs typeface="Arial" panose="020B0604020202020204" pitchFamily="34" charset="0"/>
                        </a:rPr>
                        <a:t>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i="0" dirty="0">
                          <a:solidFill>
                            <a:schemeClr val="bg1"/>
                          </a:solidFill>
                          <a:latin typeface="Arial" panose="020B0604020202020204" pitchFamily="34" charset="0"/>
                          <a:cs typeface="Arial" panose="020B0604020202020204" pitchFamily="34" charset="0"/>
                        </a:rPr>
                        <a:t>Developing and portraying a personality through voice and movement.</a:t>
                      </a:r>
                      <a:endParaRPr lang="en-GB" sz="900" i="0" dirty="0">
                        <a:solidFill>
                          <a:schemeClr val="bg1"/>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309505302"/>
                  </a:ext>
                </a:extLst>
              </a:tr>
              <a:tr h="348974">
                <a:tc>
                  <a:txBody>
                    <a:bodyPr/>
                    <a:lstStyle/>
                    <a:p>
                      <a:pPr lvl="0" algn="l" fontAlgn="b"/>
                      <a:r>
                        <a:rPr lang="en-GB" sz="1000" b="1" i="0" u="none" strike="noStrike" dirty="0">
                          <a:solidFill>
                            <a:srgbClr val="009900"/>
                          </a:solidFill>
                          <a:effectLst/>
                          <a:latin typeface="Calibri" panose="020F0502020204030204" pitchFamily="34" charset="0"/>
                        </a:rPr>
                        <a:t>  Verbatim</a:t>
                      </a:r>
                    </a:p>
                  </a:txBody>
                  <a:tcPr marL="4813" marR="4813" marT="48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fontAlgn="b"/>
                      <a:r>
                        <a:rPr lang="en-US" sz="900" b="0" i="0" u="none" strike="noStrike" dirty="0">
                          <a:solidFill>
                            <a:srgbClr val="009900"/>
                          </a:solidFill>
                          <a:effectLst/>
                          <a:latin typeface="Calibri" panose="020F0502020204030204" pitchFamily="34" charset="0"/>
                        </a:rPr>
                        <a:t>A form of documented theatre in which plays are constructed from the precise words spoken by people interviewed about a particular event or topic.</a:t>
                      </a:r>
                    </a:p>
                  </a:txBody>
                  <a:tcPr marL="4813" marR="4813" marT="48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734261566"/>
                  </a:ext>
                </a:extLst>
              </a:tr>
              <a:tr h="404333">
                <a:tc>
                  <a:txBody>
                    <a:bodyPr/>
                    <a:lstStyle/>
                    <a:p>
                      <a:pPr lvl="0" algn="l" fontAlgn="b"/>
                      <a:r>
                        <a:rPr lang="en-GB" sz="1000" b="1" i="0" u="none" strike="noStrike" dirty="0">
                          <a:solidFill>
                            <a:srgbClr val="009900"/>
                          </a:solidFill>
                          <a:effectLst/>
                          <a:latin typeface="Calibri" panose="020F0502020204030204" pitchFamily="34" charset="0"/>
                        </a:rPr>
                        <a:t>  Subtext</a:t>
                      </a:r>
                    </a:p>
                  </a:txBody>
                  <a:tcPr marL="4813" marR="4813" marT="48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fontAlgn="b"/>
                      <a:r>
                        <a:rPr lang="en-US" sz="900" b="0" i="0" u="none" strike="noStrike" dirty="0">
                          <a:solidFill>
                            <a:srgbClr val="009900"/>
                          </a:solidFill>
                          <a:effectLst/>
                          <a:latin typeface="Calibri" panose="020F0502020204030204" pitchFamily="34" charset="0"/>
                        </a:rPr>
                        <a:t>This is content underneath the dialogue. Under dialogue, there can be conflict, anger, competition, pride, showing off, or other implicit ideas and emotions. Subtext is the unspoken thoughts and motives of characters — what they really think and believe.</a:t>
                      </a:r>
                    </a:p>
                  </a:txBody>
                  <a:tcPr marL="4813" marR="4813" marT="48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57367906"/>
                  </a:ext>
                </a:extLst>
              </a:tr>
              <a:tr h="3752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solidFill>
                            <a:srgbClr val="009900"/>
                          </a:solidFill>
                          <a:latin typeface="Arial" panose="020B0604020202020204" pitchFamily="34" charset="0"/>
                          <a:cs typeface="Arial" panose="020B0604020202020204" pitchFamily="34" charset="0"/>
                        </a:rPr>
                        <a:t>Monologue</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solidFill>
                            <a:srgbClr val="009900"/>
                          </a:solidFill>
                          <a:latin typeface="Arial" panose="020B0604020202020204" pitchFamily="34" charset="0"/>
                          <a:cs typeface="Arial" panose="020B0604020202020204" pitchFamily="34" charset="0"/>
                        </a:rPr>
                        <a:t>A speech by one actor, performed to the audience – tells the audience what the character is thinking, feeling and the situation they may be in.</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669992834"/>
                  </a:ext>
                </a:extLst>
              </a:tr>
              <a:tr h="301560">
                <a:tc>
                  <a:txBody>
                    <a:bodyPr/>
                    <a:lstStyle/>
                    <a:p>
                      <a:pPr algn="l" fontAlgn="b"/>
                      <a:r>
                        <a:rPr lang="en-GB" sz="1000" b="1" i="0" u="none" strike="noStrike" dirty="0">
                          <a:solidFill>
                            <a:srgbClr val="009900"/>
                          </a:solidFill>
                          <a:effectLst/>
                          <a:latin typeface="Calibri" panose="020F0502020204030204" pitchFamily="34" charset="0"/>
                        </a:rPr>
                        <a:t>Thought tunnel/ conscience alley</a:t>
                      </a:r>
                    </a:p>
                  </a:txBody>
                  <a:tcPr marL="4813" marR="4813" marT="48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fontAlgn="b"/>
                      <a:r>
                        <a:rPr lang="en-US" sz="1000" b="0" i="0" u="none" strike="noStrike" dirty="0">
                          <a:solidFill>
                            <a:srgbClr val="009900"/>
                          </a:solidFill>
                          <a:effectLst/>
                          <a:latin typeface="Calibri" panose="020F0502020204030204" pitchFamily="34" charset="0"/>
                        </a:rPr>
                        <a:t>Provides the opportunity to explore a decision, problem or dilemma. A useful strategy for exploring any kind of dilemma faced by a character. The class forms two lines facing each other.</a:t>
                      </a:r>
                    </a:p>
                  </a:txBody>
                  <a:tcPr marL="4813" marR="4813" marT="48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029044580"/>
                  </a:ext>
                </a:extLst>
              </a:tr>
              <a:tr h="322092">
                <a:tc>
                  <a:txBody>
                    <a:bodyPr/>
                    <a:lstStyle/>
                    <a:p>
                      <a:pPr algn="l" fontAlgn="b"/>
                      <a:r>
                        <a:rPr lang="en-GB" sz="1000" b="1" i="0" u="none" strike="noStrike">
                          <a:solidFill>
                            <a:srgbClr val="009900"/>
                          </a:solidFill>
                          <a:effectLst/>
                          <a:latin typeface="Calibri" panose="020F0502020204030204" pitchFamily="34" charset="0"/>
                        </a:rPr>
                        <a:t>Theatre in education</a:t>
                      </a:r>
                    </a:p>
                  </a:txBody>
                  <a:tcPr marL="4813" marR="4813" marT="48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fontAlgn="b"/>
                      <a:r>
                        <a:rPr lang="en-US" sz="1000" b="0" i="0" u="none" strike="noStrike" dirty="0">
                          <a:solidFill>
                            <a:srgbClr val="009900"/>
                          </a:solidFill>
                          <a:effectLst/>
                          <a:latin typeface="Calibri" panose="020F0502020204030204" pitchFamily="34" charset="0"/>
                        </a:rPr>
                        <a:t>Theatre in Education (</a:t>
                      </a:r>
                      <a:r>
                        <a:rPr lang="en-US" sz="1000" b="0" i="0" u="none" strike="noStrike" dirty="0" err="1">
                          <a:solidFill>
                            <a:srgbClr val="009900"/>
                          </a:solidFill>
                          <a:effectLst/>
                          <a:latin typeface="Calibri" panose="020F0502020204030204" pitchFamily="34" charset="0"/>
                        </a:rPr>
                        <a:t>TiE</a:t>
                      </a:r>
                      <a:r>
                        <a:rPr lang="en-US" sz="1000" b="0" i="0" u="none" strike="noStrike" dirty="0">
                          <a:solidFill>
                            <a:srgbClr val="009900"/>
                          </a:solidFill>
                          <a:effectLst/>
                          <a:latin typeface="Calibri" panose="020F0502020204030204" pitchFamily="34" charset="0"/>
                        </a:rPr>
                        <a:t>) is a process that uses interactive theatre/drama practices to help aid the educational process</a:t>
                      </a:r>
                    </a:p>
                  </a:txBody>
                  <a:tcPr marL="4813" marR="4813" marT="48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874285747"/>
                  </a:ext>
                </a:extLst>
              </a:tr>
              <a:tr h="3745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bg1"/>
                          </a:solidFill>
                          <a:latin typeface="Arial" panose="020B0604020202020204" pitchFamily="34" charset="0"/>
                          <a:cs typeface="Arial" panose="020B0604020202020204" pitchFamily="34" charset="0"/>
                        </a:rPr>
                        <a:t>Vocal Skills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kern="1200" dirty="0">
                          <a:solidFill>
                            <a:schemeClr val="bg1"/>
                          </a:solidFill>
                          <a:effectLst/>
                          <a:latin typeface="Arial" panose="020B0604020202020204" pitchFamily="34" charset="0"/>
                          <a:ea typeface="+mn-ea"/>
                          <a:cs typeface="Arial" panose="020B0604020202020204" pitchFamily="34" charset="0"/>
                        </a:rPr>
                        <a:t>When an actor changes the tone/pitch of their voice to suit the character they are playing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8716537"/>
                  </a:ext>
                </a:extLst>
              </a:tr>
              <a:tr h="155733">
                <a:tc>
                  <a:txBody>
                    <a:bodyPr/>
                    <a:lstStyle/>
                    <a:p>
                      <a:pPr lvl="0" algn="l" fontAlgn="b"/>
                      <a:r>
                        <a:rPr lang="en-GB" sz="1000" b="1" u="none" strike="noStrike" dirty="0">
                          <a:solidFill>
                            <a:srgbClr val="009900"/>
                          </a:solidFill>
                          <a:effectLst/>
                          <a:latin typeface="Arial" panose="020B0604020202020204" pitchFamily="34" charset="0"/>
                          <a:cs typeface="Arial" panose="020B0604020202020204" pitchFamily="34" charset="0"/>
                        </a:rPr>
                        <a:t>   Direct address</a:t>
                      </a:r>
                      <a:endParaRPr lang="en-GB" sz="1000" b="1" i="0" u="none" strike="noStrike" dirty="0">
                        <a:solidFill>
                          <a:srgbClr val="009900"/>
                        </a:solidFill>
                        <a:effectLst/>
                        <a:latin typeface="Arial" panose="020B0604020202020204" pitchFamily="34" charset="0"/>
                        <a:cs typeface="Arial" panose="020B0604020202020204" pitchFamily="34" charset="0"/>
                      </a:endParaRPr>
                    </a:p>
                  </a:txBody>
                  <a:tcPr marL="4813" marR="4813" marT="48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lvl="0" algn="l" fontAlgn="b"/>
                      <a:r>
                        <a:rPr lang="en-US" sz="900" b="0" u="none" strike="noStrike" dirty="0">
                          <a:solidFill>
                            <a:srgbClr val="009900"/>
                          </a:solidFill>
                          <a:effectLst/>
                          <a:latin typeface="Arial" panose="020B0604020202020204" pitchFamily="34" charset="0"/>
                          <a:cs typeface="Arial" panose="020B0604020202020204" pitchFamily="34" charset="0"/>
                        </a:rPr>
                        <a:t>Speaking directly to the audience to break the fourth wall and destroy any illusion of reality.</a:t>
                      </a:r>
                      <a:endParaRPr lang="en-US" sz="900" b="0" i="0" u="none" strike="noStrike" dirty="0">
                        <a:solidFill>
                          <a:srgbClr val="009900"/>
                        </a:solidFill>
                        <a:effectLst/>
                        <a:latin typeface="Arial" panose="020B0604020202020204" pitchFamily="34" charset="0"/>
                        <a:cs typeface="Arial" panose="020B0604020202020204" pitchFamily="34" charset="0"/>
                      </a:endParaRPr>
                    </a:p>
                  </a:txBody>
                  <a:tcPr marL="4813" marR="4813" marT="48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191515318"/>
                  </a:ext>
                </a:extLst>
              </a:tr>
              <a:tr h="3745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bg1"/>
                          </a:solidFill>
                          <a:latin typeface="Arial" panose="020B0604020202020204" pitchFamily="34" charset="0"/>
                          <a:cs typeface="Arial" panose="020B0604020202020204" pitchFamily="34" charset="0"/>
                        </a:rPr>
                        <a:t>Movement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US" sz="900" b="0" kern="1200" dirty="0">
                          <a:solidFill>
                            <a:schemeClr val="bg1"/>
                          </a:solidFill>
                          <a:effectLst/>
                          <a:latin typeface="Arial" panose="020B0604020202020204" pitchFamily="34" charset="0"/>
                          <a:ea typeface="+mn-ea"/>
                          <a:cs typeface="Arial" panose="020B0604020202020204" pitchFamily="34" charset="0"/>
                        </a:rPr>
                        <a:t>Where we move to on and around the stage avoiding the blocking  another actor.</a:t>
                      </a:r>
                      <a:endParaRPr lang="en-GB" sz="9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037747975"/>
                  </a:ext>
                </a:extLst>
              </a:tr>
              <a:tr h="374508">
                <a:tc>
                  <a:txBody>
                    <a:bodyPr/>
                    <a:lstStyle/>
                    <a:p>
                      <a:pPr algn="l" fontAlgn="b"/>
                      <a:r>
                        <a:rPr lang="en-GB" sz="1050" b="1" i="0" u="none" strike="noStrike">
                          <a:solidFill>
                            <a:srgbClr val="009900"/>
                          </a:solidFill>
                          <a:effectLst/>
                          <a:latin typeface="Calibri" panose="020F0502020204030204" pitchFamily="34" charset="0"/>
                        </a:rPr>
                        <a:t>Alienation effect</a:t>
                      </a:r>
                    </a:p>
                  </a:txBody>
                  <a:tcPr marL="4813" marR="4813" marT="48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fontAlgn="b"/>
                      <a:r>
                        <a:rPr lang="en-US" sz="1050" b="0" i="0" u="none" strike="noStrike" dirty="0">
                          <a:solidFill>
                            <a:srgbClr val="009900"/>
                          </a:solidFill>
                          <a:effectLst/>
                          <a:latin typeface="Calibri" panose="020F0502020204030204" pitchFamily="34" charset="0"/>
                        </a:rPr>
                        <a:t>It involves the use of techniques designed to distance the audience from emotional involvement in the play through jolting reminders of the artificiality of the theatrical performance.</a:t>
                      </a:r>
                    </a:p>
                  </a:txBody>
                  <a:tcPr marL="4813" marR="4813" marT="48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984820197"/>
                  </a:ext>
                </a:extLst>
              </a:tr>
              <a:tr h="3745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Transition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US" sz="900" dirty="0">
                          <a:solidFill>
                            <a:schemeClr val="bg1"/>
                          </a:solidFill>
                          <a:latin typeface="Arial" panose="020B0604020202020204" pitchFamily="34" charset="0"/>
                          <a:cs typeface="Arial" panose="020B0604020202020204" pitchFamily="34" charset="0"/>
                        </a:rPr>
                        <a:t>This is the process in which something changes from one state to another</a:t>
                      </a:r>
                      <a:endParaRPr lang="en-GB" sz="90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045752198"/>
                  </a:ext>
                </a:extLst>
              </a:tr>
              <a:tr h="2875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Gesture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US" sz="900" b="0" i="0" kern="1200" dirty="0">
                          <a:solidFill>
                            <a:schemeClr val="bg1"/>
                          </a:solidFill>
                          <a:effectLst/>
                          <a:latin typeface="Arial" panose="020B0604020202020204" pitchFamily="34" charset="0"/>
                          <a:ea typeface="+mn-ea"/>
                          <a:cs typeface="Arial" panose="020B0604020202020204" pitchFamily="34" charset="0"/>
                        </a:rPr>
                        <a:t>In acting gesture is defined as a sign that communicates a character's action, state of mind and relationship with other characters to an audience.</a:t>
                      </a:r>
                      <a:endParaRPr lang="en-GB" sz="9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061977744"/>
                  </a:ext>
                </a:extLst>
              </a:tr>
            </a:tbl>
          </a:graphicData>
        </a:graphic>
      </p:graphicFrame>
      <p:sp>
        <p:nvSpPr>
          <p:cNvPr id="22" name="Explosion 2 21"/>
          <p:cNvSpPr/>
          <p:nvPr/>
        </p:nvSpPr>
        <p:spPr>
          <a:xfrm>
            <a:off x="-5881" y="-20622"/>
            <a:ext cx="2280621" cy="1731981"/>
          </a:xfrm>
          <a:prstGeom prst="irregularSeal2">
            <a:avLst/>
          </a:prstGeom>
          <a:gradFill flip="none" rotWithShape="1">
            <a:gsLst>
              <a:gs pos="0">
                <a:schemeClr val="accent6">
                  <a:lumMod val="75000"/>
                  <a:tint val="66000"/>
                  <a:satMod val="160000"/>
                </a:schemeClr>
              </a:gs>
              <a:gs pos="50000">
                <a:schemeClr val="accent6">
                  <a:lumMod val="75000"/>
                  <a:tint val="44500"/>
                  <a:satMod val="160000"/>
                </a:schemeClr>
              </a:gs>
              <a:gs pos="100000">
                <a:schemeClr val="accent6">
                  <a:lumMod val="75000"/>
                  <a:tint val="23500"/>
                  <a:satMod val="160000"/>
                </a:schemeClr>
              </a:gs>
            </a:gsLst>
            <a:path path="circle">
              <a:fillToRect l="50000" t="50000" r="50000" b="50000"/>
            </a:path>
            <a:tileRect/>
          </a:gradFill>
          <a:ln>
            <a:solidFill>
              <a:schemeClr val="tx1">
                <a:lumMod val="95000"/>
              </a:schemeClr>
            </a:solidFill>
            <a:prstDash val="sysDot"/>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3" name="Rectangle 22"/>
          <p:cNvSpPr/>
          <p:nvPr/>
        </p:nvSpPr>
        <p:spPr>
          <a:xfrm rot="19835710">
            <a:off x="185487" y="515022"/>
            <a:ext cx="1662635" cy="646331"/>
          </a:xfrm>
          <a:prstGeom prst="rect">
            <a:avLst/>
          </a:prstGeom>
        </p:spPr>
        <p:txBody>
          <a:bodyPr wrap="none">
            <a:spAutoFit/>
          </a:bodyPr>
          <a:lstStyle/>
          <a:p>
            <a:pPr algn="ctr"/>
            <a:r>
              <a:rPr lang="en-GB" dirty="0">
                <a:ln>
                  <a:solidFill>
                    <a:schemeClr val="tx1"/>
                  </a:solidFill>
                </a:ln>
                <a:solidFill>
                  <a:schemeClr val="bg1"/>
                </a:solidFill>
                <a:latin typeface="Berlin Sans FB Demi" panose="020E0802020502020306" pitchFamily="34" charset="0"/>
              </a:rPr>
              <a:t>Preparing for </a:t>
            </a:r>
          </a:p>
          <a:p>
            <a:pPr algn="ctr"/>
            <a:r>
              <a:rPr lang="en-GB" dirty="0">
                <a:ln>
                  <a:solidFill>
                    <a:schemeClr val="tx1"/>
                  </a:solidFill>
                </a:ln>
                <a:solidFill>
                  <a:schemeClr val="bg1"/>
                </a:solidFill>
                <a:latin typeface="Berlin Sans FB Demi" panose="020E0802020502020306" pitchFamily="34" charset="0"/>
              </a:rPr>
              <a:t>GCSE DRAMA!</a:t>
            </a:r>
          </a:p>
        </p:txBody>
      </p:sp>
      <p:pic>
        <p:nvPicPr>
          <p:cNvPr id="34" name="Picture 4" descr="Brain Clipart Emoji - Brain Talking Cartoon - Png Download (#1210336) -  PinClipart">
            <a:extLst>
              <a:ext uri="{FF2B5EF4-FFF2-40B4-BE49-F238E27FC236}">
                <a16:creationId xmlns:a16="http://schemas.microsoft.com/office/drawing/2014/main" id="{075DA282-35FD-47A5-81FA-68B4DD4517B4}"/>
              </a:ext>
            </a:extLst>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1791" b="94353" l="3523" r="96364"/>
                    </a14:imgEffect>
                  </a14:imgLayer>
                </a14:imgProps>
              </a:ext>
              <a:ext uri="{28A0092B-C50C-407E-A947-70E740481C1C}">
                <a14:useLocalDpi xmlns:a14="http://schemas.microsoft.com/office/drawing/2010/main" val="0"/>
              </a:ext>
            </a:extLst>
          </a:blip>
          <a:srcRect/>
          <a:stretch>
            <a:fillRect/>
          </a:stretch>
        </p:blipFill>
        <p:spPr bwMode="auto">
          <a:xfrm rot="798363">
            <a:off x="7713503" y="4919677"/>
            <a:ext cx="737595" cy="608516"/>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a:extLst>
              <a:ext uri="{FF2B5EF4-FFF2-40B4-BE49-F238E27FC236}">
                <a16:creationId xmlns:a16="http://schemas.microsoft.com/office/drawing/2014/main" id="{0B59B689-492E-499B-B293-64331981A10B}"/>
              </a:ext>
            </a:extLst>
          </p:cNvPr>
          <p:cNvPicPr>
            <a:picLocks noChangeAspect="1"/>
          </p:cNvPicPr>
          <p:nvPr/>
        </p:nvPicPr>
        <p:blipFill rotWithShape="1">
          <a:blip r:embed="rId5"/>
          <a:srcRect r="24155"/>
          <a:stretch/>
        </p:blipFill>
        <p:spPr>
          <a:xfrm>
            <a:off x="5466027" y="275842"/>
            <a:ext cx="3663308" cy="2437748"/>
          </a:xfrm>
          <a:prstGeom prst="rect">
            <a:avLst/>
          </a:prstGeom>
        </p:spPr>
      </p:pic>
      <p:sp>
        <p:nvSpPr>
          <p:cNvPr id="20" name="Rounded Rectangle 4">
            <a:extLst>
              <a:ext uri="{FF2B5EF4-FFF2-40B4-BE49-F238E27FC236}">
                <a16:creationId xmlns:a16="http://schemas.microsoft.com/office/drawing/2014/main" id="{326F3DB2-F517-471D-BF0E-1218E1E34E4E}"/>
              </a:ext>
            </a:extLst>
          </p:cNvPr>
          <p:cNvSpPr/>
          <p:nvPr/>
        </p:nvSpPr>
        <p:spPr>
          <a:xfrm>
            <a:off x="5964606" y="8400"/>
            <a:ext cx="2857320" cy="283811"/>
          </a:xfrm>
          <a:prstGeom prst="roundRect">
            <a:avLst/>
          </a:prstGeom>
          <a:gradFill flip="none" rotWithShape="1">
            <a:gsLst>
              <a:gs pos="0">
                <a:schemeClr val="accent6">
                  <a:lumMod val="75000"/>
                  <a:tint val="66000"/>
                  <a:satMod val="160000"/>
                </a:schemeClr>
              </a:gs>
              <a:gs pos="50000">
                <a:schemeClr val="accent6">
                  <a:lumMod val="75000"/>
                  <a:tint val="44500"/>
                  <a:satMod val="160000"/>
                </a:schemeClr>
              </a:gs>
              <a:gs pos="100000">
                <a:schemeClr val="accent6">
                  <a:lumMod val="75000"/>
                  <a:tint val="23500"/>
                  <a:satMod val="160000"/>
                </a:schemeClr>
              </a:gs>
            </a:gsLst>
            <a:path path="circle">
              <a:fillToRect l="50000" t="50000" r="50000" b="50000"/>
            </a:path>
            <a:tileRect/>
          </a:gradFill>
          <a:effectLst>
            <a:glow rad="63500">
              <a:schemeClr val="accent5">
                <a:satMod val="175000"/>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7030A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Stage positioning</a:t>
            </a:r>
          </a:p>
        </p:txBody>
      </p:sp>
      <p:sp>
        <p:nvSpPr>
          <p:cNvPr id="21" name="Rectangle 20">
            <a:extLst>
              <a:ext uri="{FF2B5EF4-FFF2-40B4-BE49-F238E27FC236}">
                <a16:creationId xmlns:a16="http://schemas.microsoft.com/office/drawing/2014/main" id="{66E370E1-92A6-4E23-939F-D11CEEF08D9F}"/>
              </a:ext>
            </a:extLst>
          </p:cNvPr>
          <p:cNvSpPr/>
          <p:nvPr/>
        </p:nvSpPr>
        <p:spPr>
          <a:xfrm>
            <a:off x="8102586" y="262150"/>
            <a:ext cx="817275" cy="456763"/>
          </a:xfrm>
          <a:prstGeom prst="rect">
            <a:avLst/>
          </a:prstGeom>
          <a:solidFill>
            <a:srgbClr val="E8E2ED"/>
          </a:solidFill>
          <a:ln>
            <a:solidFill>
              <a:srgbClr val="CC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7" name="Graphic 26" descr="Drama">
            <a:extLst>
              <a:ext uri="{FF2B5EF4-FFF2-40B4-BE49-F238E27FC236}">
                <a16:creationId xmlns:a16="http://schemas.microsoft.com/office/drawing/2014/main" id="{ACBA2802-58FA-43DB-BD2D-F6D787D846F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200522" y="186743"/>
            <a:ext cx="621404" cy="621404"/>
          </a:xfrm>
          <a:prstGeom prst="rect">
            <a:avLst/>
          </a:prstGeom>
        </p:spPr>
      </p:pic>
      <p:pic>
        <p:nvPicPr>
          <p:cNvPr id="32" name="Picture 31">
            <a:extLst>
              <a:ext uri="{FF2B5EF4-FFF2-40B4-BE49-F238E27FC236}">
                <a16:creationId xmlns:a16="http://schemas.microsoft.com/office/drawing/2014/main" id="{64DB624B-71C4-49A1-A2A7-BBC5A5FB0905}"/>
              </a:ext>
            </a:extLst>
          </p:cNvPr>
          <p:cNvPicPr>
            <a:picLocks noChangeAspect="1"/>
          </p:cNvPicPr>
          <p:nvPr/>
        </p:nvPicPr>
        <p:blipFill rotWithShape="1">
          <a:blip r:embed="rId8"/>
          <a:srcRect t="28996" r="53738" b="38623"/>
          <a:stretch/>
        </p:blipFill>
        <p:spPr>
          <a:xfrm>
            <a:off x="5570594" y="2963389"/>
            <a:ext cx="1777139" cy="1209328"/>
          </a:xfrm>
          <a:prstGeom prst="rect">
            <a:avLst/>
          </a:prstGeom>
          <a:ln>
            <a:solidFill>
              <a:schemeClr val="bg1"/>
            </a:solidFill>
          </a:ln>
        </p:spPr>
      </p:pic>
      <p:pic>
        <p:nvPicPr>
          <p:cNvPr id="33" name="Picture 32">
            <a:extLst>
              <a:ext uri="{FF2B5EF4-FFF2-40B4-BE49-F238E27FC236}">
                <a16:creationId xmlns:a16="http://schemas.microsoft.com/office/drawing/2014/main" id="{8C3C2AE1-FFAC-4AB1-A667-8338590E1E30}"/>
              </a:ext>
            </a:extLst>
          </p:cNvPr>
          <p:cNvPicPr>
            <a:picLocks noChangeAspect="1"/>
          </p:cNvPicPr>
          <p:nvPr/>
        </p:nvPicPr>
        <p:blipFill rotWithShape="1">
          <a:blip r:embed="rId8"/>
          <a:srcRect l="55030" r="-600" b="70045"/>
          <a:stretch/>
        </p:blipFill>
        <p:spPr>
          <a:xfrm>
            <a:off x="7366860" y="3676543"/>
            <a:ext cx="1794060" cy="1209328"/>
          </a:xfrm>
          <a:prstGeom prst="rect">
            <a:avLst/>
          </a:prstGeom>
          <a:ln>
            <a:solidFill>
              <a:schemeClr val="bg1"/>
            </a:solidFill>
          </a:ln>
        </p:spPr>
      </p:pic>
      <p:pic>
        <p:nvPicPr>
          <p:cNvPr id="35" name="Picture 34">
            <a:extLst>
              <a:ext uri="{FF2B5EF4-FFF2-40B4-BE49-F238E27FC236}">
                <a16:creationId xmlns:a16="http://schemas.microsoft.com/office/drawing/2014/main" id="{C80C0B11-2325-40E5-ADE0-46D648033BDA}"/>
              </a:ext>
            </a:extLst>
          </p:cNvPr>
          <p:cNvPicPr>
            <a:picLocks noChangeAspect="1"/>
          </p:cNvPicPr>
          <p:nvPr/>
        </p:nvPicPr>
        <p:blipFill rotWithShape="1">
          <a:blip r:embed="rId8"/>
          <a:srcRect l="54356" t="29954" b="37665"/>
          <a:stretch/>
        </p:blipFill>
        <p:spPr>
          <a:xfrm>
            <a:off x="7356853" y="5561999"/>
            <a:ext cx="1772482" cy="1279887"/>
          </a:xfrm>
          <a:prstGeom prst="rect">
            <a:avLst/>
          </a:prstGeom>
          <a:ln>
            <a:solidFill>
              <a:schemeClr val="bg1"/>
            </a:solidFill>
          </a:ln>
        </p:spPr>
      </p:pic>
      <p:pic>
        <p:nvPicPr>
          <p:cNvPr id="36" name="Picture 35">
            <a:extLst>
              <a:ext uri="{FF2B5EF4-FFF2-40B4-BE49-F238E27FC236}">
                <a16:creationId xmlns:a16="http://schemas.microsoft.com/office/drawing/2014/main" id="{99DBA144-3ED9-4813-B47A-5C2D32B981BC}"/>
              </a:ext>
            </a:extLst>
          </p:cNvPr>
          <p:cNvPicPr>
            <a:picLocks noChangeAspect="1"/>
          </p:cNvPicPr>
          <p:nvPr/>
        </p:nvPicPr>
        <p:blipFill rotWithShape="1">
          <a:blip r:embed="rId8"/>
          <a:srcRect t="61377" r="55140"/>
          <a:stretch/>
        </p:blipFill>
        <p:spPr>
          <a:xfrm>
            <a:off x="5591043" y="4731249"/>
            <a:ext cx="1766253" cy="1257800"/>
          </a:xfrm>
          <a:prstGeom prst="rect">
            <a:avLst/>
          </a:prstGeom>
          <a:ln>
            <a:solidFill>
              <a:schemeClr val="bg1"/>
            </a:solidFill>
          </a:ln>
        </p:spPr>
      </p:pic>
      <p:sp>
        <p:nvSpPr>
          <p:cNvPr id="37" name="Explosion: 14 Points 36">
            <a:extLst>
              <a:ext uri="{FF2B5EF4-FFF2-40B4-BE49-F238E27FC236}">
                <a16:creationId xmlns:a16="http://schemas.microsoft.com/office/drawing/2014/main" id="{31D3D967-8107-4ECC-97D0-B2E175A90AE0}"/>
              </a:ext>
            </a:extLst>
          </p:cNvPr>
          <p:cNvSpPr/>
          <p:nvPr/>
        </p:nvSpPr>
        <p:spPr>
          <a:xfrm>
            <a:off x="5361174" y="2499711"/>
            <a:ext cx="2326166" cy="553403"/>
          </a:xfrm>
          <a:prstGeom prst="irregularSeal2">
            <a:avLst/>
          </a:prstGeom>
          <a:gradFill flip="none" rotWithShape="1">
            <a:gsLst>
              <a:gs pos="0">
                <a:schemeClr val="accent6">
                  <a:lumMod val="75000"/>
                  <a:tint val="66000"/>
                  <a:satMod val="160000"/>
                </a:schemeClr>
              </a:gs>
              <a:gs pos="50000">
                <a:schemeClr val="accent6">
                  <a:lumMod val="75000"/>
                  <a:tint val="44500"/>
                  <a:satMod val="160000"/>
                </a:schemeClr>
              </a:gs>
              <a:gs pos="100000">
                <a:schemeClr val="accent6">
                  <a:lumMod val="75000"/>
                  <a:tint val="23500"/>
                  <a:satMod val="160000"/>
                </a:schemeClr>
              </a:gs>
            </a:gsLst>
            <a:path path="circle">
              <a:fillToRect l="50000" t="50000" r="50000" b="50000"/>
            </a:path>
            <a:tileRect/>
          </a:gradFill>
          <a:ln>
            <a:solidFill>
              <a:schemeClr val="accent6">
                <a:lumMod val="75000"/>
              </a:schemeClr>
            </a:solidFill>
          </a:ln>
        </p:spPr>
        <p:txBody>
          <a:bodyPr wrap="square">
            <a:spAutoFit/>
          </a:bodyPr>
          <a:lstStyle/>
          <a:p>
            <a:pPr lvl="0" algn="ctr">
              <a:defRPr/>
            </a:pPr>
            <a:r>
              <a:rPr lang="en-GB" sz="1000" dirty="0">
                <a:ln w="3175">
                  <a:solidFill>
                    <a:srgbClr val="704B84"/>
                  </a:solidFill>
                </a:ln>
                <a:solidFill>
                  <a:sysClr val="windowText" lastClr="000000"/>
                </a:solidFill>
                <a:latin typeface="Berlin Sans FB Demi" panose="020E0802020502020306" pitchFamily="34" charset="0"/>
              </a:rPr>
              <a:t>Stage Types</a:t>
            </a:r>
          </a:p>
        </p:txBody>
      </p:sp>
      <p:sp>
        <p:nvSpPr>
          <p:cNvPr id="38" name="Thought Bubble: Cloud 37">
            <a:extLst>
              <a:ext uri="{FF2B5EF4-FFF2-40B4-BE49-F238E27FC236}">
                <a16:creationId xmlns:a16="http://schemas.microsoft.com/office/drawing/2014/main" id="{B1AAD577-821B-46CD-AA2D-B601D0FD2813}"/>
              </a:ext>
            </a:extLst>
          </p:cNvPr>
          <p:cNvSpPr/>
          <p:nvPr/>
        </p:nvSpPr>
        <p:spPr>
          <a:xfrm>
            <a:off x="7570858" y="2418086"/>
            <a:ext cx="1509927" cy="1200423"/>
          </a:xfrm>
          <a:prstGeom prst="cloudCallout">
            <a:avLst>
              <a:gd name="adj1" fmla="val -52110"/>
              <a:gd name="adj2" fmla="val 49695"/>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ysClr val="windowText" lastClr="000000"/>
                </a:solidFill>
                <a:latin typeface="Calibri" panose="020F0502020204030204" pitchFamily="34" charset="0"/>
                <a:cs typeface="Calibri" panose="020F0502020204030204" pitchFamily="34" charset="0"/>
              </a:rPr>
              <a:t>Task 1: Research Shakespeare's ‘The Globe Theatre’.</a:t>
            </a:r>
          </a:p>
        </p:txBody>
      </p:sp>
      <p:pic>
        <p:nvPicPr>
          <p:cNvPr id="39" name="Graphic 38" descr="Lightbulb and gear">
            <a:extLst>
              <a:ext uri="{FF2B5EF4-FFF2-40B4-BE49-F238E27FC236}">
                <a16:creationId xmlns:a16="http://schemas.microsoft.com/office/drawing/2014/main" id="{023EB79A-8939-4E61-8598-CB4C521AC17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0904830">
            <a:off x="8366723" y="4935424"/>
            <a:ext cx="910407" cy="910407"/>
          </a:xfrm>
          <a:prstGeom prst="rect">
            <a:avLst/>
          </a:prstGeom>
        </p:spPr>
      </p:pic>
      <p:sp>
        <p:nvSpPr>
          <p:cNvPr id="40" name="Thought Bubble: Cloud 39">
            <a:extLst>
              <a:ext uri="{FF2B5EF4-FFF2-40B4-BE49-F238E27FC236}">
                <a16:creationId xmlns:a16="http://schemas.microsoft.com/office/drawing/2014/main" id="{A0716127-E1C5-4169-BC84-91CB4B450437}"/>
              </a:ext>
            </a:extLst>
          </p:cNvPr>
          <p:cNvSpPr/>
          <p:nvPr/>
        </p:nvSpPr>
        <p:spPr>
          <a:xfrm>
            <a:off x="5545195" y="3968918"/>
            <a:ext cx="1439532" cy="866282"/>
          </a:xfrm>
          <a:prstGeom prst="cloudCallout">
            <a:avLst>
              <a:gd name="adj1" fmla="val 71449"/>
              <a:gd name="adj2" fmla="val 31006"/>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ysClr val="windowText" lastClr="000000"/>
                </a:solidFill>
                <a:latin typeface="Calibri" panose="020F0502020204030204" pitchFamily="34" charset="0"/>
                <a:cs typeface="Calibri" panose="020F0502020204030204" pitchFamily="34" charset="0"/>
              </a:rPr>
              <a:t>Write down 3 interesting facts about it and share with your family!</a:t>
            </a:r>
          </a:p>
        </p:txBody>
      </p:sp>
      <p:sp>
        <p:nvSpPr>
          <p:cNvPr id="43" name="Thought Bubble: Cloud 42">
            <a:extLst>
              <a:ext uri="{FF2B5EF4-FFF2-40B4-BE49-F238E27FC236}">
                <a16:creationId xmlns:a16="http://schemas.microsoft.com/office/drawing/2014/main" id="{65FAA1B8-BDCD-4E1F-8BF8-279AB6812764}"/>
              </a:ext>
            </a:extLst>
          </p:cNvPr>
          <p:cNvSpPr/>
          <p:nvPr/>
        </p:nvSpPr>
        <p:spPr>
          <a:xfrm>
            <a:off x="5542763" y="5966617"/>
            <a:ext cx="1439532" cy="866282"/>
          </a:xfrm>
          <a:prstGeom prst="cloudCallout">
            <a:avLst>
              <a:gd name="adj1" fmla="val 71449"/>
              <a:gd name="adj2" fmla="val 31006"/>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solidFill>
                <a:sysClr val="windowText" lastClr="000000"/>
              </a:solidFill>
              <a:latin typeface="Calibri" panose="020F0502020204030204" pitchFamily="34" charset="0"/>
              <a:cs typeface="Calibri" panose="020F0502020204030204" pitchFamily="34" charset="0"/>
            </a:endParaRPr>
          </a:p>
        </p:txBody>
      </p:sp>
      <p:pic>
        <p:nvPicPr>
          <p:cNvPr id="41" name="Picture 40">
            <a:extLst>
              <a:ext uri="{FF2B5EF4-FFF2-40B4-BE49-F238E27FC236}">
                <a16:creationId xmlns:a16="http://schemas.microsoft.com/office/drawing/2014/main" id="{0C5024D6-9D72-4B3D-A22A-E14E2298D30C}"/>
              </a:ext>
            </a:extLst>
          </p:cNvPr>
          <p:cNvPicPr>
            <a:picLocks noChangeAspect="1"/>
          </p:cNvPicPr>
          <p:nvPr/>
        </p:nvPicPr>
        <p:blipFill rotWithShape="1">
          <a:blip r:embed="rId11"/>
          <a:srcRect l="4157" t="5478" r="8117" b="7746"/>
          <a:stretch/>
        </p:blipFill>
        <p:spPr>
          <a:xfrm>
            <a:off x="6442334" y="5980422"/>
            <a:ext cx="924526" cy="877578"/>
          </a:xfrm>
          <a:prstGeom prst="rect">
            <a:avLst/>
          </a:prstGeom>
          <a:ln w="228600" cap="sq" cmpd="thickThin">
            <a:noFill/>
            <a:prstDash val="solid"/>
            <a:miter lim="800000"/>
          </a:ln>
          <a:effectLst>
            <a:innerShdw blurRad="76200">
              <a:srgbClr val="000000"/>
            </a:innerShdw>
          </a:effectLst>
        </p:spPr>
      </p:pic>
      <p:sp>
        <p:nvSpPr>
          <p:cNvPr id="42" name="TextBox 41">
            <a:extLst>
              <a:ext uri="{FF2B5EF4-FFF2-40B4-BE49-F238E27FC236}">
                <a16:creationId xmlns:a16="http://schemas.microsoft.com/office/drawing/2014/main" id="{597C9D27-E28A-493C-B2A4-C6398DBB461E}"/>
              </a:ext>
            </a:extLst>
          </p:cNvPr>
          <p:cNvSpPr txBox="1"/>
          <p:nvPr/>
        </p:nvSpPr>
        <p:spPr>
          <a:xfrm>
            <a:off x="5728731" y="6085916"/>
            <a:ext cx="782676" cy="923330"/>
          </a:xfrm>
          <a:prstGeom prst="rect">
            <a:avLst/>
          </a:prstGeom>
          <a:noFill/>
        </p:spPr>
        <p:txBody>
          <a:bodyPr wrap="square" rtlCol="0">
            <a:spAutoFit/>
          </a:bodyPr>
          <a:lstStyle/>
          <a:p>
            <a:r>
              <a:rPr lang="en-GB" sz="900" dirty="0">
                <a:solidFill>
                  <a:sysClr val="windowText" lastClr="000000"/>
                </a:solidFill>
                <a:latin typeface="Calibri" panose="020F0502020204030204" pitchFamily="34" charset="0"/>
                <a:cs typeface="Calibri" panose="020F0502020204030204" pitchFamily="34" charset="0"/>
              </a:rPr>
              <a:t>Scan the QR code and complete the tasks!</a:t>
            </a:r>
          </a:p>
          <a:p>
            <a:endParaRPr lang="en-GB" dirty="0"/>
          </a:p>
        </p:txBody>
      </p:sp>
      <p:pic>
        <p:nvPicPr>
          <p:cNvPr id="8" name="Graphic 7" descr="Head with gears">
            <a:extLst>
              <a:ext uri="{FF2B5EF4-FFF2-40B4-BE49-F238E27FC236}">
                <a16:creationId xmlns:a16="http://schemas.microsoft.com/office/drawing/2014/main" id="{D35F2005-2B39-4D5B-B3C5-09C403F9EDD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446483" y="2131877"/>
            <a:ext cx="750885" cy="750885"/>
          </a:xfrm>
          <a:prstGeom prst="rect">
            <a:avLst/>
          </a:prstGeom>
        </p:spPr>
      </p:pic>
      <p:sp>
        <p:nvSpPr>
          <p:cNvPr id="31" name="Rectangle 30">
            <a:extLst>
              <a:ext uri="{FF2B5EF4-FFF2-40B4-BE49-F238E27FC236}">
                <a16:creationId xmlns:a16="http://schemas.microsoft.com/office/drawing/2014/main" id="{3F58C7AB-EA9C-4E61-B5DA-392D174064D4}"/>
              </a:ext>
            </a:extLst>
          </p:cNvPr>
          <p:cNvSpPr/>
          <p:nvPr/>
        </p:nvSpPr>
        <p:spPr>
          <a:xfrm>
            <a:off x="6829074" y="972178"/>
            <a:ext cx="817275" cy="456763"/>
          </a:xfrm>
          <a:prstGeom prst="rect">
            <a:avLst/>
          </a:prstGeom>
          <a:solidFill>
            <a:srgbClr val="E8E2ED"/>
          </a:solidFill>
          <a:ln>
            <a:solidFill>
              <a:srgbClr val="CC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4" name="Graphic 43" descr="Drama">
            <a:extLst>
              <a:ext uri="{FF2B5EF4-FFF2-40B4-BE49-F238E27FC236}">
                <a16:creationId xmlns:a16="http://schemas.microsoft.com/office/drawing/2014/main" id="{138C6B73-738C-4445-B6C6-937E3E30289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927010" y="896771"/>
            <a:ext cx="621404" cy="621404"/>
          </a:xfrm>
          <a:prstGeom prst="rect">
            <a:avLst/>
          </a:prstGeom>
        </p:spPr>
      </p:pic>
      <p:sp>
        <p:nvSpPr>
          <p:cNvPr id="45" name="Rectangle 44">
            <a:extLst>
              <a:ext uri="{FF2B5EF4-FFF2-40B4-BE49-F238E27FC236}">
                <a16:creationId xmlns:a16="http://schemas.microsoft.com/office/drawing/2014/main" id="{FE946850-CF97-4C24-AF4F-9E01170F312A}"/>
              </a:ext>
            </a:extLst>
          </p:cNvPr>
          <p:cNvSpPr/>
          <p:nvPr/>
        </p:nvSpPr>
        <p:spPr>
          <a:xfrm>
            <a:off x="5640571" y="1573542"/>
            <a:ext cx="817275" cy="456763"/>
          </a:xfrm>
          <a:prstGeom prst="rect">
            <a:avLst/>
          </a:prstGeom>
          <a:solidFill>
            <a:srgbClr val="E8E2ED"/>
          </a:solidFill>
          <a:ln>
            <a:solidFill>
              <a:srgbClr val="CC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6" name="Graphic 45" descr="Drama">
            <a:extLst>
              <a:ext uri="{FF2B5EF4-FFF2-40B4-BE49-F238E27FC236}">
                <a16:creationId xmlns:a16="http://schemas.microsoft.com/office/drawing/2014/main" id="{2C2BA1DC-C31B-425C-A7C6-C3E9F6C6977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38507" y="1498135"/>
            <a:ext cx="621404" cy="621404"/>
          </a:xfrm>
          <a:prstGeom prst="rect">
            <a:avLst/>
          </a:prstGeom>
        </p:spPr>
      </p:pic>
      <p:sp>
        <p:nvSpPr>
          <p:cNvPr id="47" name="Rectangle 46">
            <a:extLst>
              <a:ext uri="{FF2B5EF4-FFF2-40B4-BE49-F238E27FC236}">
                <a16:creationId xmlns:a16="http://schemas.microsoft.com/office/drawing/2014/main" id="{339B08AF-CA56-48E1-A19F-515B9B1324D4}"/>
              </a:ext>
            </a:extLst>
          </p:cNvPr>
          <p:cNvSpPr/>
          <p:nvPr/>
        </p:nvSpPr>
        <p:spPr>
          <a:xfrm>
            <a:off x="8077977" y="1568075"/>
            <a:ext cx="817275" cy="456763"/>
          </a:xfrm>
          <a:prstGeom prst="rect">
            <a:avLst/>
          </a:prstGeom>
          <a:solidFill>
            <a:srgbClr val="E8E2ED"/>
          </a:solidFill>
          <a:ln>
            <a:solidFill>
              <a:srgbClr val="CC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8" name="Graphic 47" descr="Drama">
            <a:extLst>
              <a:ext uri="{FF2B5EF4-FFF2-40B4-BE49-F238E27FC236}">
                <a16:creationId xmlns:a16="http://schemas.microsoft.com/office/drawing/2014/main" id="{B46AB81C-A137-4FB9-8598-55CF37E64CA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175913" y="1492668"/>
            <a:ext cx="621404" cy="621404"/>
          </a:xfrm>
          <a:prstGeom prst="rect">
            <a:avLst/>
          </a:prstGeom>
        </p:spPr>
      </p:pic>
      <p:sp>
        <p:nvSpPr>
          <p:cNvPr id="50" name="Rectangle 49">
            <a:extLst>
              <a:ext uri="{FF2B5EF4-FFF2-40B4-BE49-F238E27FC236}">
                <a16:creationId xmlns:a16="http://schemas.microsoft.com/office/drawing/2014/main" id="{4E48FB87-1AAC-492D-8908-BBF2AFCB2CED}"/>
              </a:ext>
            </a:extLst>
          </p:cNvPr>
          <p:cNvSpPr/>
          <p:nvPr/>
        </p:nvSpPr>
        <p:spPr>
          <a:xfrm>
            <a:off x="6829074" y="368147"/>
            <a:ext cx="817275" cy="456763"/>
          </a:xfrm>
          <a:prstGeom prst="rect">
            <a:avLst/>
          </a:prstGeom>
          <a:solidFill>
            <a:srgbClr val="E8E2ED"/>
          </a:solidFill>
          <a:ln>
            <a:solidFill>
              <a:srgbClr val="CC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1" name="Graphic 50" descr="Drama">
            <a:extLst>
              <a:ext uri="{FF2B5EF4-FFF2-40B4-BE49-F238E27FC236}">
                <a16:creationId xmlns:a16="http://schemas.microsoft.com/office/drawing/2014/main" id="{D9D65845-F1BA-4032-B845-794736EB18C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927010" y="292740"/>
            <a:ext cx="621404" cy="621404"/>
          </a:xfrm>
          <a:prstGeom prst="rect">
            <a:avLst/>
          </a:prstGeom>
        </p:spPr>
      </p:pic>
      <p:sp>
        <p:nvSpPr>
          <p:cNvPr id="52" name="Rectangle 51">
            <a:extLst>
              <a:ext uri="{FF2B5EF4-FFF2-40B4-BE49-F238E27FC236}">
                <a16:creationId xmlns:a16="http://schemas.microsoft.com/office/drawing/2014/main" id="{3D960236-77DB-4B60-81B8-0E276AE40FB6}"/>
              </a:ext>
            </a:extLst>
          </p:cNvPr>
          <p:cNvSpPr/>
          <p:nvPr/>
        </p:nvSpPr>
        <p:spPr>
          <a:xfrm>
            <a:off x="5630795" y="944358"/>
            <a:ext cx="817275" cy="456763"/>
          </a:xfrm>
          <a:prstGeom prst="rect">
            <a:avLst/>
          </a:prstGeom>
          <a:solidFill>
            <a:srgbClr val="E8E2ED"/>
          </a:solidFill>
          <a:ln>
            <a:solidFill>
              <a:srgbClr val="CC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3" name="Graphic 52" descr="Drama">
            <a:extLst>
              <a:ext uri="{FF2B5EF4-FFF2-40B4-BE49-F238E27FC236}">
                <a16:creationId xmlns:a16="http://schemas.microsoft.com/office/drawing/2014/main" id="{C1158932-4837-451E-BB82-A997B8EE28F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28731" y="868951"/>
            <a:ext cx="621404" cy="621404"/>
          </a:xfrm>
          <a:prstGeom prst="rect">
            <a:avLst/>
          </a:prstGeom>
        </p:spPr>
      </p:pic>
      <p:pic>
        <p:nvPicPr>
          <p:cNvPr id="1026" name="Picture 2" descr="See the source image">
            <a:extLst>
              <a:ext uri="{FF2B5EF4-FFF2-40B4-BE49-F238E27FC236}">
                <a16:creationId xmlns:a16="http://schemas.microsoft.com/office/drawing/2014/main" id="{BA0B18D9-4028-4CDA-BE83-1B13D1428F42}"/>
              </a:ext>
            </a:extLst>
          </p:cNvPr>
          <p:cNvPicPr>
            <a:picLocks noChangeAspect="1" noChangeArrowheads="1"/>
          </p:cNvPicPr>
          <p:nvPr/>
        </p:nvPicPr>
        <p:blipFill>
          <a:blip r:embed="rId14" cstate="print">
            <a:extLst>
              <a:ext uri="{BEBA8EAE-BF5A-486C-A8C5-ECC9F3942E4B}">
                <a14:imgProps xmlns:a14="http://schemas.microsoft.com/office/drawing/2010/main">
                  <a14:imgLayer r:embed="rId15">
                    <a14:imgEffect>
                      <a14:backgroundRemoval t="9978" b="89978" l="6799" r="93466">
                        <a14:foregroundMark x1="6887" y1="44636" x2="6887" y2="44636"/>
                        <a14:foregroundMark x1="8256" y1="44636" x2="8256" y2="44636"/>
                        <a14:foregroundMark x1="8830" y1="42119" x2="8830" y2="42119"/>
                        <a14:foregroundMark x1="8433" y1="41722" x2="8433" y2="41722"/>
                        <a14:foregroundMark x1="7682" y1="43267" x2="7682" y2="43267"/>
                        <a14:foregroundMark x1="92892" y1="29934" x2="92892" y2="29934"/>
                        <a14:foregroundMark x1="92141" y1="25872" x2="92141" y2="25872"/>
                        <a14:foregroundMark x1="91921" y1="32450" x2="91921" y2="32450"/>
                        <a14:foregroundMark x1="91347" y1="36512" x2="91347" y2="36512"/>
                        <a14:foregroundMark x1="91170" y1="41369" x2="91170" y2="41369"/>
                        <a14:foregroundMark x1="91347" y1="42914" x2="91347" y2="43664"/>
                        <a14:foregroundMark x1="91347" y1="44812" x2="91347" y2="44812"/>
                        <a14:foregroundMark x1="91567" y1="39426" x2="91567" y2="39426"/>
                        <a14:foregroundMark x1="91567" y1="31876" x2="91567" y2="31876"/>
                        <a14:foregroundMark x1="91921" y1="27241" x2="91921" y2="27241"/>
                        <a14:foregroundMark x1="91921" y1="25872" x2="91921" y2="25872"/>
                        <a14:foregroundMark x1="91921" y1="25872" x2="91921" y2="25872"/>
                        <a14:foregroundMark x1="92715" y1="27638" x2="92715" y2="27638"/>
                        <a14:foregroundMark x1="92141" y1="30905" x2="91921" y2="32671"/>
                        <a14:foregroundMark x1="91921" y1="34790" x2="91921" y2="35364"/>
                        <a14:foregroundMark x1="91921" y1="37086" x2="91921" y2="38455"/>
                        <a14:foregroundMark x1="90375" y1="42517" x2="90022" y2="43664"/>
                        <a14:foregroundMark x1="93466" y1="41369" x2="93466" y2="41369"/>
                      </a14:backgroundRemoval>
                    </a14:imgEffect>
                  </a14:imgLayer>
                </a14:imgProps>
              </a:ext>
              <a:ext uri="{28A0092B-C50C-407E-A947-70E740481C1C}">
                <a14:useLocalDpi xmlns:a14="http://schemas.microsoft.com/office/drawing/2010/main" val="0"/>
              </a:ext>
            </a:extLst>
          </a:blip>
          <a:srcRect/>
          <a:stretch>
            <a:fillRect/>
          </a:stretch>
        </p:blipFill>
        <p:spPr bwMode="auto">
          <a:xfrm rot="954383">
            <a:off x="4443752" y="1233075"/>
            <a:ext cx="1133061" cy="1133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48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1" name="Graphic 30" descr="Cloud">
            <a:extLst>
              <a:ext uri="{FF2B5EF4-FFF2-40B4-BE49-F238E27FC236}">
                <a16:creationId xmlns:a16="http://schemas.microsoft.com/office/drawing/2014/main" id="{1BAEC5E8-FA89-4ED0-91C4-DBD9F3347C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46035">
            <a:off x="8808315" y="293016"/>
            <a:ext cx="629342" cy="629342"/>
          </a:xfrm>
          <a:prstGeom prst="rect">
            <a:avLst/>
          </a:prstGeom>
          <a:effectLst>
            <a:glow rad="139700">
              <a:schemeClr val="accent1">
                <a:satMod val="175000"/>
                <a:alpha val="40000"/>
              </a:schemeClr>
            </a:glow>
            <a:softEdge rad="31750"/>
          </a:effectLst>
        </p:spPr>
      </p:pic>
      <p:pic>
        <p:nvPicPr>
          <p:cNvPr id="33" name="Graphic 32" descr="Cloud">
            <a:extLst>
              <a:ext uri="{FF2B5EF4-FFF2-40B4-BE49-F238E27FC236}">
                <a16:creationId xmlns:a16="http://schemas.microsoft.com/office/drawing/2014/main" id="{D9E0E2DE-5F1A-4D09-9DE1-AB7B69DD9A1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46035">
            <a:off x="7229854" y="399702"/>
            <a:ext cx="629342" cy="629342"/>
          </a:xfrm>
          <a:prstGeom prst="rect">
            <a:avLst/>
          </a:prstGeom>
          <a:effectLst>
            <a:glow rad="139700">
              <a:schemeClr val="accent1">
                <a:satMod val="175000"/>
                <a:alpha val="40000"/>
              </a:schemeClr>
            </a:glow>
            <a:softEdge rad="31750"/>
          </a:effectLst>
        </p:spPr>
      </p:pic>
      <p:pic>
        <p:nvPicPr>
          <p:cNvPr id="29" name="Graphic 28" descr="Cloud">
            <a:extLst>
              <a:ext uri="{FF2B5EF4-FFF2-40B4-BE49-F238E27FC236}">
                <a16:creationId xmlns:a16="http://schemas.microsoft.com/office/drawing/2014/main" id="{BBC03D82-62E4-4E9C-92AC-5BD900FA0A6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46035">
            <a:off x="1062354" y="324700"/>
            <a:ext cx="629342" cy="629342"/>
          </a:xfrm>
          <a:prstGeom prst="rect">
            <a:avLst/>
          </a:prstGeom>
          <a:effectLst>
            <a:glow rad="139700">
              <a:schemeClr val="accent1">
                <a:satMod val="175000"/>
                <a:alpha val="40000"/>
              </a:schemeClr>
            </a:glow>
            <a:softEdge rad="31750"/>
          </a:effectLst>
        </p:spPr>
      </p:pic>
      <p:graphicFrame>
        <p:nvGraphicFramePr>
          <p:cNvPr id="14" name="Table 13">
            <a:extLst>
              <a:ext uri="{FF2B5EF4-FFF2-40B4-BE49-F238E27FC236}">
                <a16:creationId xmlns:a16="http://schemas.microsoft.com/office/drawing/2014/main" id="{432B05AE-2FBB-405C-A0FA-BB18139D8FB4}"/>
              </a:ext>
            </a:extLst>
          </p:cNvPr>
          <p:cNvGraphicFramePr>
            <a:graphicFrameLocks noGrp="1"/>
          </p:cNvGraphicFramePr>
          <p:nvPr>
            <p:extLst>
              <p:ext uri="{D42A27DB-BD31-4B8C-83A1-F6EECF244321}">
                <p14:modId xmlns:p14="http://schemas.microsoft.com/office/powerpoint/2010/main" val="1148239632"/>
              </p:ext>
            </p:extLst>
          </p:nvPr>
        </p:nvGraphicFramePr>
        <p:xfrm>
          <a:off x="11138" y="788077"/>
          <a:ext cx="9058997" cy="3968911"/>
        </p:xfrm>
        <a:graphic>
          <a:graphicData uri="http://schemas.openxmlformats.org/drawingml/2006/table">
            <a:tbl>
              <a:tblPr firstRow="1" firstCol="1" bandRow="1">
                <a:tableStyleId>{2A488322-F2BA-4B5B-9748-0D474271808F}</a:tableStyleId>
              </a:tblPr>
              <a:tblGrid>
                <a:gridCol w="1668948">
                  <a:extLst>
                    <a:ext uri="{9D8B030D-6E8A-4147-A177-3AD203B41FA5}">
                      <a16:colId xmlns:a16="http://schemas.microsoft.com/office/drawing/2014/main" val="20000"/>
                    </a:ext>
                  </a:extLst>
                </a:gridCol>
                <a:gridCol w="7390049">
                  <a:extLst>
                    <a:ext uri="{9D8B030D-6E8A-4147-A177-3AD203B41FA5}">
                      <a16:colId xmlns:a16="http://schemas.microsoft.com/office/drawing/2014/main" val="20001"/>
                    </a:ext>
                  </a:extLst>
                </a:gridCol>
              </a:tblGrid>
              <a:tr h="252443">
                <a:tc gridSpan="2">
                  <a:txBody>
                    <a:bodyPr/>
                    <a:lstStyle/>
                    <a:p>
                      <a:pPr algn="ctr">
                        <a:lnSpc>
                          <a:spcPct val="107000"/>
                        </a:lnSpc>
                        <a:spcBef>
                          <a:spcPts val="600"/>
                        </a:spcBef>
                        <a:spcAft>
                          <a:spcPts val="600"/>
                        </a:spcAft>
                      </a:pPr>
                      <a:r>
                        <a:rPr lang="en-GB" sz="16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Role and responsibilities </a:t>
                      </a:r>
                      <a:endParaRPr lang="en-GB" sz="16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07000"/>
                        </a:lnSpc>
                        <a:spcBef>
                          <a:spcPts val="600"/>
                        </a:spcBef>
                        <a:spcAft>
                          <a:spcPts val="600"/>
                        </a:spcAft>
                      </a:pPr>
                      <a:endParaRPr lang="en-GB" sz="1000" b="1"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tc>
                <a:extLst>
                  <a:ext uri="{0D108BD9-81ED-4DB2-BD59-A6C34878D82A}">
                    <a16:rowId xmlns:a16="http://schemas.microsoft.com/office/drawing/2014/main" val="10000"/>
                  </a:ext>
                </a:extLst>
              </a:tr>
              <a:tr h="201431">
                <a:tc>
                  <a:txBody>
                    <a:bodyPr/>
                    <a:lstStyle/>
                    <a:p>
                      <a:pPr algn="l">
                        <a:lnSpc>
                          <a:spcPct val="107000"/>
                        </a:lnSpc>
                        <a:spcBef>
                          <a:spcPts val="600"/>
                        </a:spcBef>
                        <a:spcAft>
                          <a:spcPts val="600"/>
                        </a:spcAft>
                      </a:pPr>
                      <a:r>
                        <a:rPr lang="en-GB" sz="1200" dirty="0">
                          <a:effectLst/>
                          <a:latin typeface="Calibri" panose="020F0502020204030204" pitchFamily="34" charset="0"/>
                          <a:cs typeface="Calibri" panose="020F0502020204030204" pitchFamily="34" charset="0"/>
                        </a:rPr>
                        <a:t>Playwright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Bef>
                          <a:spcPts val="600"/>
                        </a:spcBef>
                        <a:spcAft>
                          <a:spcPts val="600"/>
                        </a:spcAft>
                      </a:pPr>
                      <a:r>
                        <a:rPr lang="en-GB" sz="900" dirty="0">
                          <a:effectLst/>
                          <a:latin typeface="Calibri" panose="020F0502020204030204" pitchFamily="34" charset="0"/>
                          <a:cs typeface="Calibri" panose="020F0502020204030204" pitchFamily="34" charset="0"/>
                        </a:rPr>
                        <a:t>This is the name given to the person who writes the play. </a:t>
                      </a:r>
                      <a:endParaRPr lang="en-GB" sz="9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12365">
                <a:tc>
                  <a:txBody>
                    <a:bodyPr/>
                    <a:lstStyle/>
                    <a:p>
                      <a:pPr algn="l">
                        <a:lnSpc>
                          <a:spcPct val="107000"/>
                        </a:lnSpc>
                        <a:spcBef>
                          <a:spcPts val="600"/>
                        </a:spcBef>
                        <a:spcAft>
                          <a:spcPts val="600"/>
                        </a:spcAft>
                      </a:pPr>
                      <a:r>
                        <a:rPr lang="en-GB" sz="1200" dirty="0">
                          <a:effectLst/>
                          <a:latin typeface="Calibri" panose="020F0502020204030204" pitchFamily="34" charset="0"/>
                          <a:cs typeface="Calibri" panose="020F0502020204030204" pitchFamily="34" charset="0"/>
                        </a:rPr>
                        <a:t>Performer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Bef>
                          <a:spcPts val="600"/>
                        </a:spcBef>
                        <a:spcAft>
                          <a:spcPts val="600"/>
                        </a:spcAft>
                      </a:pPr>
                      <a:r>
                        <a:rPr lang="en-GB" sz="900" dirty="0">
                          <a:effectLst/>
                          <a:latin typeface="Calibri" panose="020F0502020204030204" pitchFamily="34" charset="0"/>
                          <a:cs typeface="Calibri" panose="020F0502020204030204" pitchFamily="34" charset="0"/>
                        </a:rPr>
                        <a:t>A performer is an actor or entertainer who realises a role or performance in front of an audience. </a:t>
                      </a:r>
                      <a:endParaRPr lang="en-GB" sz="9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9429">
                <a:tc>
                  <a:txBody>
                    <a:bodyPr/>
                    <a:lstStyle/>
                    <a:p>
                      <a:pPr algn="l">
                        <a:lnSpc>
                          <a:spcPct val="107000"/>
                        </a:lnSpc>
                        <a:spcBef>
                          <a:spcPts val="600"/>
                        </a:spcBef>
                        <a:spcAft>
                          <a:spcPts val="600"/>
                        </a:spcAft>
                      </a:pPr>
                      <a:r>
                        <a:rPr lang="en-GB" sz="1200" dirty="0">
                          <a:effectLst/>
                          <a:latin typeface="Calibri" panose="020F0502020204030204" pitchFamily="34" charset="0"/>
                          <a:cs typeface="Calibri" panose="020F0502020204030204" pitchFamily="34" charset="0"/>
                        </a:rPr>
                        <a:t>Understudy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Bef>
                          <a:spcPts val="600"/>
                        </a:spcBef>
                        <a:spcAft>
                          <a:spcPts val="600"/>
                        </a:spcAft>
                      </a:pPr>
                      <a:r>
                        <a:rPr lang="en-GB" sz="900" dirty="0">
                          <a:effectLst/>
                          <a:latin typeface="Calibri" panose="020F0502020204030204" pitchFamily="34" charset="0"/>
                          <a:cs typeface="Calibri" panose="020F0502020204030204" pitchFamily="34" charset="0"/>
                        </a:rPr>
                        <a:t>An actor who studies another’s role so that they can take over when needed. </a:t>
                      </a:r>
                      <a:endParaRPr lang="en-GB" sz="9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22543">
                <a:tc>
                  <a:txBody>
                    <a:bodyPr/>
                    <a:lstStyle/>
                    <a:p>
                      <a:pPr algn="l">
                        <a:lnSpc>
                          <a:spcPct val="107000"/>
                        </a:lnSpc>
                        <a:spcBef>
                          <a:spcPts val="600"/>
                        </a:spcBef>
                        <a:spcAft>
                          <a:spcPts val="600"/>
                        </a:spcAft>
                      </a:pPr>
                      <a:r>
                        <a:rPr lang="en-GB" sz="1200" dirty="0">
                          <a:effectLst/>
                          <a:latin typeface="Calibri" panose="020F0502020204030204" pitchFamily="34" charset="0"/>
                          <a:cs typeface="Calibri" panose="020F0502020204030204" pitchFamily="34" charset="0"/>
                        </a:rPr>
                        <a:t>Lighting designer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Bef>
                          <a:spcPts val="600"/>
                        </a:spcBef>
                        <a:spcAft>
                          <a:spcPts val="600"/>
                        </a:spcAft>
                      </a:pPr>
                      <a:r>
                        <a:rPr lang="en-GB" sz="900" dirty="0">
                          <a:effectLst/>
                          <a:latin typeface="Calibri" panose="020F0502020204030204" pitchFamily="34" charset="0"/>
                          <a:cs typeface="Calibri" panose="020F0502020204030204" pitchFamily="34" charset="0"/>
                        </a:rPr>
                        <a:t>The lighting designer is responsible for designing the lighting states and, if required, special lighting effects for a performance. The final design will result in a lighting plot which is a list of the lighting states and their cues. </a:t>
                      </a:r>
                      <a:endParaRPr lang="en-GB" sz="9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32722">
                <a:tc>
                  <a:txBody>
                    <a:bodyPr/>
                    <a:lstStyle/>
                    <a:p>
                      <a:pPr algn="l">
                        <a:lnSpc>
                          <a:spcPct val="107000"/>
                        </a:lnSpc>
                        <a:spcBef>
                          <a:spcPts val="600"/>
                        </a:spcBef>
                        <a:spcAft>
                          <a:spcPts val="600"/>
                        </a:spcAft>
                      </a:pPr>
                      <a:r>
                        <a:rPr lang="en-GB" sz="1200" dirty="0">
                          <a:effectLst/>
                          <a:latin typeface="Calibri" panose="020F0502020204030204" pitchFamily="34" charset="0"/>
                          <a:cs typeface="Calibri" panose="020F0502020204030204" pitchFamily="34" charset="0"/>
                        </a:rPr>
                        <a:t>Sound designer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Bef>
                          <a:spcPts val="600"/>
                        </a:spcBef>
                        <a:spcAft>
                          <a:spcPts val="600"/>
                        </a:spcAft>
                      </a:pPr>
                      <a:r>
                        <a:rPr lang="en-GB" sz="900" dirty="0">
                          <a:effectLst/>
                          <a:latin typeface="Calibri" panose="020F0502020204030204" pitchFamily="34" charset="0"/>
                          <a:cs typeface="Calibri" panose="020F0502020204030204" pitchFamily="34" charset="0"/>
                        </a:rPr>
                        <a:t>The sound designer is responsible for designing the sound required for a performance. This may include underscoring, intro and outro music as well as specific effects. The final design will result in a sound plot which is a list of the sounds required and their cues. </a:t>
                      </a:r>
                      <a:endParaRPr lang="en-GB" sz="9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22543">
                <a:tc>
                  <a:txBody>
                    <a:bodyPr/>
                    <a:lstStyle/>
                    <a:p>
                      <a:pPr algn="l">
                        <a:lnSpc>
                          <a:spcPct val="107000"/>
                        </a:lnSpc>
                        <a:spcBef>
                          <a:spcPts val="600"/>
                        </a:spcBef>
                        <a:spcAft>
                          <a:spcPts val="600"/>
                        </a:spcAft>
                      </a:pPr>
                      <a:r>
                        <a:rPr lang="en-GB" sz="1200" dirty="0">
                          <a:effectLst/>
                          <a:latin typeface="Calibri" panose="020F0502020204030204" pitchFamily="34" charset="0"/>
                          <a:cs typeface="Calibri" panose="020F0502020204030204" pitchFamily="34" charset="0"/>
                        </a:rPr>
                        <a:t>Set designer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Bef>
                          <a:spcPts val="600"/>
                        </a:spcBef>
                        <a:spcAft>
                          <a:spcPts val="600"/>
                        </a:spcAft>
                      </a:pPr>
                      <a:r>
                        <a:rPr lang="en-GB" sz="900" dirty="0">
                          <a:effectLst/>
                          <a:latin typeface="Calibri" panose="020F0502020204030204" pitchFamily="34" charset="0"/>
                          <a:cs typeface="Calibri" panose="020F0502020204030204" pitchFamily="34" charset="0"/>
                        </a:rPr>
                        <a:t>The set designer is responsible for the design of the set for a performance. They will work closely with the director and other designers so that there is unity between all the designs and the needs of the performance. </a:t>
                      </a:r>
                      <a:endParaRPr lang="en-GB" sz="9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12365">
                <a:tc>
                  <a:txBody>
                    <a:bodyPr/>
                    <a:lstStyle/>
                    <a:p>
                      <a:pPr algn="l">
                        <a:lnSpc>
                          <a:spcPct val="107000"/>
                        </a:lnSpc>
                        <a:spcBef>
                          <a:spcPts val="600"/>
                        </a:spcBef>
                        <a:spcAft>
                          <a:spcPts val="600"/>
                        </a:spcAft>
                      </a:pPr>
                      <a:r>
                        <a:rPr lang="en-GB" sz="1200" dirty="0">
                          <a:effectLst/>
                          <a:latin typeface="Calibri" panose="020F0502020204030204" pitchFamily="34" charset="0"/>
                          <a:cs typeface="Calibri" panose="020F0502020204030204" pitchFamily="34" charset="0"/>
                        </a:rPr>
                        <a:t>Costume designer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Bef>
                          <a:spcPts val="600"/>
                        </a:spcBef>
                        <a:spcAft>
                          <a:spcPts val="600"/>
                        </a:spcAft>
                      </a:pPr>
                      <a:r>
                        <a:rPr lang="en-GB" sz="900" dirty="0">
                          <a:effectLst/>
                          <a:latin typeface="Calibri" panose="020F0502020204030204" pitchFamily="34" charset="0"/>
                          <a:cs typeface="Calibri" panose="020F0502020204030204" pitchFamily="34" charset="0"/>
                        </a:rPr>
                        <a:t>The person who designs the costumes for a performance. The costume department of a theatre is often called the wardrobe. </a:t>
                      </a:r>
                      <a:endParaRPr lang="en-GB" sz="9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12365">
                <a:tc>
                  <a:txBody>
                    <a:bodyPr/>
                    <a:lstStyle/>
                    <a:p>
                      <a:pPr algn="l">
                        <a:lnSpc>
                          <a:spcPct val="107000"/>
                        </a:lnSpc>
                        <a:spcBef>
                          <a:spcPts val="600"/>
                        </a:spcBef>
                        <a:spcAft>
                          <a:spcPts val="600"/>
                        </a:spcAft>
                      </a:pPr>
                      <a:r>
                        <a:rPr lang="en-GB" sz="1200" dirty="0">
                          <a:effectLst/>
                          <a:latin typeface="Calibri" panose="020F0502020204030204" pitchFamily="34" charset="0"/>
                          <a:cs typeface="Calibri" panose="020F0502020204030204" pitchFamily="34" charset="0"/>
                        </a:rPr>
                        <a:t>Puppet designer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Bef>
                          <a:spcPts val="600"/>
                        </a:spcBef>
                        <a:spcAft>
                          <a:spcPts val="600"/>
                        </a:spcAft>
                      </a:pPr>
                      <a:r>
                        <a:rPr lang="en-GB" sz="900" dirty="0">
                          <a:effectLst/>
                          <a:latin typeface="Calibri" panose="020F0502020204030204" pitchFamily="34" charset="0"/>
                          <a:cs typeface="Calibri" panose="020F0502020204030204" pitchFamily="34" charset="0"/>
                        </a:rPr>
                        <a:t>The person who designs the puppets for a performance. </a:t>
                      </a:r>
                      <a:endParaRPr lang="en-GB" sz="9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22543">
                <a:tc>
                  <a:txBody>
                    <a:bodyPr/>
                    <a:lstStyle/>
                    <a:p>
                      <a:pPr algn="l">
                        <a:lnSpc>
                          <a:spcPct val="107000"/>
                        </a:lnSpc>
                        <a:spcBef>
                          <a:spcPts val="600"/>
                        </a:spcBef>
                        <a:spcAft>
                          <a:spcPts val="600"/>
                        </a:spcAft>
                      </a:pPr>
                      <a:r>
                        <a:rPr lang="en-GB" sz="1200" dirty="0">
                          <a:effectLst/>
                          <a:latin typeface="Calibri" panose="020F0502020204030204" pitchFamily="34" charset="0"/>
                          <a:cs typeface="Calibri" panose="020F0502020204030204" pitchFamily="34" charset="0"/>
                        </a:rPr>
                        <a:t>Technician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Bef>
                          <a:spcPts val="600"/>
                        </a:spcBef>
                        <a:spcAft>
                          <a:spcPts val="600"/>
                        </a:spcAft>
                      </a:pPr>
                      <a:r>
                        <a:rPr lang="en-GB" sz="900" dirty="0">
                          <a:effectLst/>
                          <a:latin typeface="Calibri" panose="020F0502020204030204" pitchFamily="34" charset="0"/>
                          <a:cs typeface="Calibri" panose="020F0502020204030204" pitchFamily="34" charset="0"/>
                        </a:rPr>
                        <a:t>A person who works backstage either setting up technical equipment such as microphones or rigging lights before a production or operating technical equipment during a performance. </a:t>
                      </a:r>
                      <a:endParaRPr lang="en-GB" sz="9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59107">
                <a:tc>
                  <a:txBody>
                    <a:bodyPr/>
                    <a:lstStyle/>
                    <a:p>
                      <a:pPr algn="l">
                        <a:lnSpc>
                          <a:spcPct val="107000"/>
                        </a:lnSpc>
                        <a:spcBef>
                          <a:spcPts val="600"/>
                        </a:spcBef>
                        <a:spcAft>
                          <a:spcPts val="600"/>
                        </a:spcAft>
                      </a:pPr>
                      <a:r>
                        <a:rPr lang="en-GB" sz="1200" dirty="0">
                          <a:effectLst/>
                          <a:latin typeface="Calibri" panose="020F0502020204030204" pitchFamily="34" charset="0"/>
                          <a:cs typeface="Calibri" panose="020F0502020204030204" pitchFamily="34" charset="0"/>
                        </a:rPr>
                        <a:t>Director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Bef>
                          <a:spcPts val="600"/>
                        </a:spcBef>
                        <a:spcAft>
                          <a:spcPts val="600"/>
                        </a:spcAft>
                      </a:pPr>
                      <a:r>
                        <a:rPr lang="en-GB" sz="900" dirty="0">
                          <a:effectLst/>
                          <a:latin typeface="Calibri" panose="020F0502020204030204" pitchFamily="34" charset="0"/>
                          <a:cs typeface="Calibri" panose="020F0502020204030204" pitchFamily="34" charset="0"/>
                        </a:rPr>
                        <a:t>A director is in charge of the artistic elements of a production. A director will often have the initial creative idea (‘concept’) for a production, will work with the actors in rehearsal, and will collaborate with designers and the technical team to realise this idea in performance. </a:t>
                      </a:r>
                      <a:endParaRPr lang="en-GB" sz="9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556591">
                <a:tc>
                  <a:txBody>
                    <a:bodyPr/>
                    <a:lstStyle/>
                    <a:p>
                      <a:pPr algn="l">
                        <a:lnSpc>
                          <a:spcPct val="107000"/>
                        </a:lnSpc>
                        <a:spcBef>
                          <a:spcPts val="600"/>
                        </a:spcBef>
                        <a:spcAft>
                          <a:spcPts val="600"/>
                        </a:spcAft>
                      </a:pPr>
                      <a:r>
                        <a:rPr lang="en-GB" sz="1200" dirty="0">
                          <a:effectLst/>
                          <a:latin typeface="Calibri" panose="020F0502020204030204" pitchFamily="34" charset="0"/>
                          <a:cs typeface="Calibri" panose="020F0502020204030204" pitchFamily="34" charset="0"/>
                        </a:rPr>
                        <a:t>Stage manager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Bef>
                          <a:spcPts val="600"/>
                        </a:spcBef>
                        <a:spcAft>
                          <a:spcPts val="600"/>
                        </a:spcAft>
                      </a:pPr>
                      <a:r>
                        <a:rPr lang="en-GB" sz="900" dirty="0">
                          <a:effectLst/>
                          <a:latin typeface="Calibri" panose="020F0502020204030204" pitchFamily="34" charset="0"/>
                          <a:cs typeface="Calibri" panose="020F0502020204030204" pitchFamily="34" charset="0"/>
                        </a:rPr>
                        <a:t>The Stage Manager is in charge of all aspects of backstage, including the backstage crew. They will oversee everything that happens backstage before, during and after a performance. During the rehearsal period, the Stage Manager and their team will make sure that all props are found or made, scene changes are rehearsed and smooth, and all other aspects of backstage are prepared. They are also in charge of the rehearsal schedule. </a:t>
                      </a:r>
                      <a:endParaRPr lang="en-GB" sz="9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372464">
                <a:tc>
                  <a:txBody>
                    <a:bodyPr/>
                    <a:lstStyle/>
                    <a:p>
                      <a:pPr algn="l">
                        <a:lnSpc>
                          <a:spcPct val="107000"/>
                        </a:lnSpc>
                        <a:spcBef>
                          <a:spcPts val="600"/>
                        </a:spcBef>
                        <a:spcAft>
                          <a:spcPts val="600"/>
                        </a:spcAft>
                      </a:pPr>
                      <a:r>
                        <a:rPr lang="en-GB" sz="1200" dirty="0">
                          <a:effectLst/>
                          <a:latin typeface="Calibri" panose="020F0502020204030204" pitchFamily="34" charset="0"/>
                          <a:cs typeface="Calibri" panose="020F0502020204030204" pitchFamily="34" charset="0"/>
                        </a:rPr>
                        <a:t>Theatre manager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Bef>
                          <a:spcPts val="600"/>
                        </a:spcBef>
                        <a:spcAft>
                          <a:spcPts val="600"/>
                        </a:spcAft>
                      </a:pPr>
                      <a:r>
                        <a:rPr lang="en-GB" sz="900" dirty="0">
                          <a:effectLst/>
                          <a:latin typeface="Calibri" panose="020F0502020204030204" pitchFamily="34" charset="0"/>
                          <a:cs typeface="Calibri" panose="020F0502020204030204" pitchFamily="34" charset="0"/>
                        </a:rPr>
                        <a:t>This is the person who is responsible for and manages the front-of- house team who deal with the audience during the production (for example, the box office manager, ushers and similar staff).</a:t>
                      </a:r>
                      <a:endParaRPr lang="en-GB" sz="900" dirty="0">
                        <a:effectLst/>
                        <a:latin typeface="Calibri" panose="020F0502020204030204" pitchFamily="34" charset="0"/>
                        <a:ea typeface="Calibri" panose="020F0502020204030204" pitchFamily="34" charset="0"/>
                        <a:cs typeface="Calibri" panose="020F0502020204030204" pitchFamily="34" charset="0"/>
                      </a:endParaRPr>
                    </a:p>
                  </a:txBody>
                  <a:tcPr marL="35840" marR="358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graphicFrame>
        <p:nvGraphicFramePr>
          <p:cNvPr id="23" name="Table 22">
            <a:extLst>
              <a:ext uri="{FF2B5EF4-FFF2-40B4-BE49-F238E27FC236}">
                <a16:creationId xmlns:a16="http://schemas.microsoft.com/office/drawing/2014/main" id="{1FBB1124-2350-4708-80BC-BBD2FE4ACBF1}"/>
              </a:ext>
            </a:extLst>
          </p:cNvPr>
          <p:cNvGraphicFramePr>
            <a:graphicFrameLocks noGrp="1"/>
          </p:cNvGraphicFramePr>
          <p:nvPr>
            <p:extLst>
              <p:ext uri="{D42A27DB-BD31-4B8C-83A1-F6EECF244321}">
                <p14:modId xmlns:p14="http://schemas.microsoft.com/office/powerpoint/2010/main" val="2800797743"/>
              </p:ext>
            </p:extLst>
          </p:nvPr>
        </p:nvGraphicFramePr>
        <p:xfrm>
          <a:off x="0" y="4776245"/>
          <a:ext cx="9144000" cy="2011680"/>
        </p:xfrm>
        <a:graphic>
          <a:graphicData uri="http://schemas.openxmlformats.org/drawingml/2006/table">
            <a:tbl>
              <a:tblPr firstRow="1" bandRow="1">
                <a:tableStyleId>{AF606853-7671-496A-8E4F-DF71F8EC918B}</a:tableStyleId>
              </a:tblPr>
              <a:tblGrid>
                <a:gridCol w="1524000">
                  <a:extLst>
                    <a:ext uri="{9D8B030D-6E8A-4147-A177-3AD203B41FA5}">
                      <a16:colId xmlns:a16="http://schemas.microsoft.com/office/drawing/2014/main" val="534439190"/>
                    </a:ext>
                  </a:extLst>
                </a:gridCol>
                <a:gridCol w="1524000">
                  <a:extLst>
                    <a:ext uri="{9D8B030D-6E8A-4147-A177-3AD203B41FA5}">
                      <a16:colId xmlns:a16="http://schemas.microsoft.com/office/drawing/2014/main" val="3783871829"/>
                    </a:ext>
                  </a:extLst>
                </a:gridCol>
                <a:gridCol w="1524000">
                  <a:extLst>
                    <a:ext uri="{9D8B030D-6E8A-4147-A177-3AD203B41FA5}">
                      <a16:colId xmlns:a16="http://schemas.microsoft.com/office/drawing/2014/main" val="3538066764"/>
                    </a:ext>
                  </a:extLst>
                </a:gridCol>
                <a:gridCol w="1524000">
                  <a:extLst>
                    <a:ext uri="{9D8B030D-6E8A-4147-A177-3AD203B41FA5}">
                      <a16:colId xmlns:a16="http://schemas.microsoft.com/office/drawing/2014/main" val="2887301998"/>
                    </a:ext>
                  </a:extLst>
                </a:gridCol>
                <a:gridCol w="1524000">
                  <a:extLst>
                    <a:ext uri="{9D8B030D-6E8A-4147-A177-3AD203B41FA5}">
                      <a16:colId xmlns:a16="http://schemas.microsoft.com/office/drawing/2014/main" val="1553396491"/>
                    </a:ext>
                  </a:extLst>
                </a:gridCol>
                <a:gridCol w="1524000">
                  <a:extLst>
                    <a:ext uri="{9D8B030D-6E8A-4147-A177-3AD203B41FA5}">
                      <a16:colId xmlns:a16="http://schemas.microsoft.com/office/drawing/2014/main" val="3819992215"/>
                    </a:ext>
                  </a:extLst>
                </a:gridCol>
              </a:tblGrid>
              <a:tr h="132008">
                <a:tc>
                  <a:txBody>
                    <a:bodyPr/>
                    <a:lstStyle/>
                    <a:p>
                      <a:r>
                        <a:rPr lang="en-GB" sz="1000" dirty="0">
                          <a:latin typeface="Calibri" panose="020F0502020204030204" pitchFamily="34" charset="0"/>
                          <a:cs typeface="Calibri" panose="020F0502020204030204" pitchFamily="34" charset="0"/>
                        </a:rPr>
                        <a:t>Week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000" dirty="0">
                          <a:latin typeface="Calibri" panose="020F0502020204030204" pitchFamily="34" charset="0"/>
                          <a:cs typeface="Calibri" panose="020F0502020204030204" pitchFamily="34" charset="0"/>
                        </a:rPr>
                        <a:t>Week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000" dirty="0">
                          <a:latin typeface="Calibri" panose="020F0502020204030204" pitchFamily="34" charset="0"/>
                          <a:cs typeface="Calibri" panose="020F0502020204030204" pitchFamily="34" charset="0"/>
                        </a:rPr>
                        <a:t>Week 3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000" dirty="0">
                          <a:latin typeface="Calibri" panose="020F0502020204030204" pitchFamily="34" charset="0"/>
                          <a:cs typeface="Calibri" panose="020F0502020204030204" pitchFamily="34" charset="0"/>
                        </a:rPr>
                        <a:t>Week 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000" dirty="0">
                          <a:latin typeface="Calibri" panose="020F0502020204030204" pitchFamily="34" charset="0"/>
                          <a:cs typeface="Calibri" panose="020F0502020204030204" pitchFamily="34" charset="0"/>
                        </a:rPr>
                        <a:t>Week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000" dirty="0">
                          <a:latin typeface="Calibri" panose="020F0502020204030204" pitchFamily="34" charset="0"/>
                          <a:cs typeface="Calibri" panose="020F0502020204030204" pitchFamily="34" charset="0"/>
                        </a:rPr>
                        <a:t>Week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13883890"/>
                  </a:ext>
                </a:extLst>
              </a:tr>
              <a:tr h="103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Calibri" panose="020F0502020204030204" pitchFamily="34" charset="0"/>
                          <a:cs typeface="Calibri" panose="020F0502020204030204" pitchFamily="34" charset="0"/>
                        </a:rPr>
                        <a:t>Scan the QR Code and watch the video: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bg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bg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bg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bg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bg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bg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bg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bg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bg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Calibri" panose="020F0502020204030204" pitchFamily="34" charset="0"/>
                          <a:cs typeface="Calibri" panose="020F0502020204030204" pitchFamily="34" charset="0"/>
                        </a:rPr>
                        <a:t>Scan the QR code and catch up on The Drama Maga-Scene issues!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bg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Calibri" panose="020F0502020204030204" pitchFamily="34" charset="0"/>
                          <a:cs typeface="Calibri" panose="020F0502020204030204" pitchFamily="34" charset="0"/>
                        </a:rPr>
                        <a:t>Sketch out the different stage types and match them with the right title.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bg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Calibri" panose="020F0502020204030204" pitchFamily="34" charset="0"/>
                          <a:cs typeface="Calibri" panose="020F0502020204030204" pitchFamily="34" charset="0"/>
                        </a:rPr>
                        <a:t>Read the following Article:</a:t>
                      </a:r>
                      <a:r>
                        <a:rPr lang="en-US" sz="800" b="1"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What is Theatre in Education and five reasons how it supports organisations to inspire positive change</a:t>
                      </a:r>
                      <a:r>
                        <a:rPr lang="en-US" sz="800" b="1" u="sng" dirty="0">
                          <a:solidFill>
                            <a:schemeClr val="tx1"/>
                          </a:solidFill>
                          <a:latin typeface="Calibri" panose="020F0502020204030204" pitchFamily="34" charset="0"/>
                          <a:cs typeface="Calibri" panose="020F0502020204030204" pitchFamily="34" charset="0"/>
                        </a:rPr>
                        <a:t>.</a:t>
                      </a:r>
                      <a:endParaRPr lang="en-GB" sz="8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latin typeface="Calibri" panose="020F0502020204030204" pitchFamily="34" charset="0"/>
                          <a:cs typeface="Calibri" panose="020F0502020204030204" pitchFamily="34" charset="0"/>
                        </a:rPr>
                        <a:t>Scan the QR Code and explore the Bitesize AQA Drama GCSE space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bg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latin typeface="Calibri" panose="020F0502020204030204" pitchFamily="34" charset="0"/>
                          <a:cs typeface="Calibri" panose="020F0502020204030204" pitchFamily="34" charset="0"/>
                        </a:rPr>
                        <a:t>What stage position are our pesky drama faces covering? Create your own ‘Stage Position Puzzle’ and test your family!</a:t>
                      </a:r>
                    </a:p>
                    <a:p>
                      <a:endParaRPr lang="en-GB" sz="105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87958258"/>
                  </a:ext>
                </a:extLst>
              </a:tr>
            </a:tbl>
          </a:graphicData>
        </a:graphic>
      </p:graphicFrame>
      <p:pic>
        <p:nvPicPr>
          <p:cNvPr id="7" name="Picture 6">
            <a:extLst>
              <a:ext uri="{FF2B5EF4-FFF2-40B4-BE49-F238E27FC236}">
                <a16:creationId xmlns:a16="http://schemas.microsoft.com/office/drawing/2014/main" id="{B3CBD647-9B5D-47BE-90A8-6C74470C6828}"/>
              </a:ext>
            </a:extLst>
          </p:cNvPr>
          <p:cNvPicPr>
            <a:picLocks noChangeAspect="1"/>
          </p:cNvPicPr>
          <p:nvPr/>
        </p:nvPicPr>
        <p:blipFill>
          <a:blip r:embed="rId4"/>
          <a:stretch>
            <a:fillRect/>
          </a:stretch>
        </p:blipFill>
        <p:spPr>
          <a:xfrm>
            <a:off x="4884151" y="5802012"/>
            <a:ext cx="946913" cy="966744"/>
          </a:xfrm>
          <a:prstGeom prst="rect">
            <a:avLst/>
          </a:prstGeom>
        </p:spPr>
      </p:pic>
      <p:pic>
        <p:nvPicPr>
          <p:cNvPr id="10" name="Picture 9">
            <a:extLst>
              <a:ext uri="{FF2B5EF4-FFF2-40B4-BE49-F238E27FC236}">
                <a16:creationId xmlns:a16="http://schemas.microsoft.com/office/drawing/2014/main" id="{9221B2C5-22F8-4B47-B8FA-A67F424170D2}"/>
              </a:ext>
            </a:extLst>
          </p:cNvPr>
          <p:cNvPicPr>
            <a:picLocks noChangeAspect="1"/>
          </p:cNvPicPr>
          <p:nvPr/>
        </p:nvPicPr>
        <p:blipFill>
          <a:blip r:embed="rId5"/>
          <a:stretch>
            <a:fillRect/>
          </a:stretch>
        </p:blipFill>
        <p:spPr>
          <a:xfrm>
            <a:off x="122022" y="5509593"/>
            <a:ext cx="1214438" cy="1171575"/>
          </a:xfrm>
          <a:prstGeom prst="rect">
            <a:avLst/>
          </a:prstGeom>
        </p:spPr>
      </p:pic>
      <p:pic>
        <p:nvPicPr>
          <p:cNvPr id="5" name="Graphic 4" descr="Pencil">
            <a:extLst>
              <a:ext uri="{FF2B5EF4-FFF2-40B4-BE49-F238E27FC236}">
                <a16:creationId xmlns:a16="http://schemas.microsoft.com/office/drawing/2014/main" id="{F32AE5B7-10F9-4DF4-B551-4CA3B3FF477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434958" y="5822882"/>
            <a:ext cx="807060" cy="807060"/>
          </a:xfrm>
          <a:prstGeom prst="rect">
            <a:avLst/>
          </a:prstGeom>
        </p:spPr>
      </p:pic>
      <p:pic>
        <p:nvPicPr>
          <p:cNvPr id="13" name="Picture 12">
            <a:extLst>
              <a:ext uri="{FF2B5EF4-FFF2-40B4-BE49-F238E27FC236}">
                <a16:creationId xmlns:a16="http://schemas.microsoft.com/office/drawing/2014/main" id="{0B0D5119-5B76-4651-8F93-F4DE6B042684}"/>
              </a:ext>
            </a:extLst>
          </p:cNvPr>
          <p:cNvPicPr>
            <a:picLocks noChangeAspect="1"/>
          </p:cNvPicPr>
          <p:nvPr/>
        </p:nvPicPr>
        <p:blipFill>
          <a:blip r:embed="rId8"/>
          <a:stretch>
            <a:fillRect/>
          </a:stretch>
        </p:blipFill>
        <p:spPr>
          <a:xfrm>
            <a:off x="6338642" y="5660964"/>
            <a:ext cx="1108327" cy="1081620"/>
          </a:xfrm>
          <a:prstGeom prst="rect">
            <a:avLst/>
          </a:prstGeom>
        </p:spPr>
      </p:pic>
      <p:pic>
        <p:nvPicPr>
          <p:cNvPr id="17" name="Graphic 16" descr="Cloud">
            <a:extLst>
              <a:ext uri="{FF2B5EF4-FFF2-40B4-BE49-F238E27FC236}">
                <a16:creationId xmlns:a16="http://schemas.microsoft.com/office/drawing/2014/main" id="{AEDBC33C-559F-4265-BB4C-15C42E25A0F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29492" y="-150102"/>
            <a:ext cx="1191872" cy="1191872"/>
          </a:xfrm>
          <a:prstGeom prst="rect">
            <a:avLst/>
          </a:prstGeom>
          <a:effectLst>
            <a:glow rad="139700">
              <a:schemeClr val="accent1">
                <a:satMod val="175000"/>
                <a:alpha val="40000"/>
              </a:schemeClr>
            </a:glow>
          </a:effectLst>
        </p:spPr>
      </p:pic>
      <p:pic>
        <p:nvPicPr>
          <p:cNvPr id="20" name="Graphic 19" descr="Head with gears">
            <a:extLst>
              <a:ext uri="{FF2B5EF4-FFF2-40B4-BE49-F238E27FC236}">
                <a16:creationId xmlns:a16="http://schemas.microsoft.com/office/drawing/2014/main" id="{E6EFA6A8-6554-4CCA-95EB-8170764BFC5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06846" y="5991699"/>
            <a:ext cx="750885" cy="750885"/>
          </a:xfrm>
          <a:prstGeom prst="rect">
            <a:avLst/>
          </a:prstGeom>
        </p:spPr>
      </p:pic>
      <p:pic>
        <p:nvPicPr>
          <p:cNvPr id="25" name="Graphic 24" descr="Cloud">
            <a:extLst>
              <a:ext uri="{FF2B5EF4-FFF2-40B4-BE49-F238E27FC236}">
                <a16:creationId xmlns:a16="http://schemas.microsoft.com/office/drawing/2014/main" id="{EA562A83-386E-4726-B38E-44D4A3F14D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28635">
            <a:off x="2004944" y="50010"/>
            <a:ext cx="977603" cy="977603"/>
          </a:xfrm>
          <a:prstGeom prst="rect">
            <a:avLst/>
          </a:prstGeom>
          <a:effectLst>
            <a:glow rad="139700">
              <a:schemeClr val="accent1">
                <a:satMod val="175000"/>
                <a:alpha val="40000"/>
              </a:schemeClr>
            </a:glow>
            <a:softEdge rad="31750"/>
          </a:effectLst>
        </p:spPr>
      </p:pic>
      <p:pic>
        <p:nvPicPr>
          <p:cNvPr id="26" name="Graphic 25" descr="Cloud">
            <a:extLst>
              <a:ext uri="{FF2B5EF4-FFF2-40B4-BE49-F238E27FC236}">
                <a16:creationId xmlns:a16="http://schemas.microsoft.com/office/drawing/2014/main" id="{D42F39BD-6DEA-4718-8CF0-78D01659980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815090">
            <a:off x="494680" y="-177779"/>
            <a:ext cx="977603" cy="977603"/>
          </a:xfrm>
          <a:prstGeom prst="rect">
            <a:avLst/>
          </a:prstGeom>
          <a:effectLst>
            <a:glow rad="139700">
              <a:schemeClr val="accent1">
                <a:satMod val="175000"/>
                <a:alpha val="40000"/>
              </a:schemeClr>
            </a:glow>
            <a:softEdge rad="31750"/>
          </a:effectLst>
        </p:spPr>
      </p:pic>
      <p:pic>
        <p:nvPicPr>
          <p:cNvPr id="27" name="Graphic 26" descr="Cloud">
            <a:extLst>
              <a:ext uri="{FF2B5EF4-FFF2-40B4-BE49-F238E27FC236}">
                <a16:creationId xmlns:a16="http://schemas.microsoft.com/office/drawing/2014/main" id="{22A0CFAB-CC78-403D-85B7-E9961B0FD6F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815090">
            <a:off x="7781651" y="-238189"/>
            <a:ext cx="977603" cy="977603"/>
          </a:xfrm>
          <a:prstGeom prst="rect">
            <a:avLst/>
          </a:prstGeom>
          <a:effectLst>
            <a:glow rad="139700">
              <a:schemeClr val="accent1">
                <a:satMod val="175000"/>
                <a:alpha val="40000"/>
              </a:schemeClr>
            </a:glow>
            <a:softEdge rad="31750"/>
          </a:effectLst>
        </p:spPr>
      </p:pic>
      <p:pic>
        <p:nvPicPr>
          <p:cNvPr id="28" name="Graphic 27" descr="Cloud">
            <a:extLst>
              <a:ext uri="{FF2B5EF4-FFF2-40B4-BE49-F238E27FC236}">
                <a16:creationId xmlns:a16="http://schemas.microsoft.com/office/drawing/2014/main" id="{86B8F7C6-FDFA-4098-ADEF-ED929BE94F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1360817">
            <a:off x="3994625" y="-116223"/>
            <a:ext cx="977603" cy="977603"/>
          </a:xfrm>
          <a:prstGeom prst="rect">
            <a:avLst/>
          </a:prstGeom>
          <a:effectLst>
            <a:glow rad="139700">
              <a:schemeClr val="accent1">
                <a:satMod val="175000"/>
                <a:alpha val="40000"/>
              </a:schemeClr>
            </a:glow>
            <a:softEdge rad="31750"/>
          </a:effectLst>
        </p:spPr>
      </p:pic>
      <p:sp>
        <p:nvSpPr>
          <p:cNvPr id="15" name="TextBox 14">
            <a:extLst>
              <a:ext uri="{FF2B5EF4-FFF2-40B4-BE49-F238E27FC236}">
                <a16:creationId xmlns:a16="http://schemas.microsoft.com/office/drawing/2014/main" id="{53DEB067-1E12-456B-8394-2530611C5E9B}"/>
              </a:ext>
            </a:extLst>
          </p:cNvPr>
          <p:cNvSpPr txBox="1"/>
          <p:nvPr/>
        </p:nvSpPr>
        <p:spPr>
          <a:xfrm>
            <a:off x="73865" y="3272"/>
            <a:ext cx="8996270" cy="738664"/>
          </a:xfrm>
          <a:prstGeom prst="rect">
            <a:avLst/>
          </a:prstGeom>
          <a:noFill/>
        </p:spPr>
        <p:txBody>
          <a:bodyPr wrap="square" rtlCol="0">
            <a:spAutoFit/>
          </a:bodyPr>
          <a:lstStyle/>
          <a:p>
            <a:pPr algn="ctr"/>
            <a:r>
              <a:rPr lang="en-GB" dirty="0">
                <a:ln>
                  <a:solidFill>
                    <a:schemeClr val="bg1"/>
                  </a:solidFill>
                </a:ln>
                <a:solidFill>
                  <a:srgbClr val="7030A0"/>
                </a:solidFill>
                <a:effectLst>
                  <a:glow rad="228600">
                    <a:schemeClr val="accent6">
                      <a:satMod val="175000"/>
                      <a:alpha val="40000"/>
                    </a:schemeClr>
                  </a:glow>
                </a:effectLst>
                <a:latin typeface="Calibri" panose="020F0502020204030204" pitchFamily="34" charset="0"/>
                <a:cs typeface="Calibri" panose="020F0502020204030204" pitchFamily="34" charset="0"/>
              </a:rPr>
              <a:t>Setting you up for GCSE Drama Success – the knowledge in this table is KEY for Section A of Component 1 of the GCSE course! Join our </a:t>
            </a:r>
            <a:r>
              <a:rPr lang="en-GB" sz="2400" dirty="0">
                <a:ln>
                  <a:solidFill>
                    <a:srgbClr val="0070C0"/>
                  </a:solidFill>
                </a:ln>
                <a:solidFill>
                  <a:srgbClr val="0070C0"/>
                </a:solidFill>
                <a:effectLst>
                  <a:glow rad="228600">
                    <a:schemeClr val="accent6">
                      <a:satMod val="175000"/>
                      <a:alpha val="40000"/>
                    </a:schemeClr>
                  </a:glow>
                </a:effectLst>
                <a:latin typeface="Calibri" panose="020F0502020204030204" pitchFamily="34" charset="0"/>
                <a:cs typeface="Calibri" panose="020F0502020204030204" pitchFamily="34" charset="0"/>
              </a:rPr>
              <a:t>Cloud 9 </a:t>
            </a:r>
            <a:r>
              <a:rPr lang="en-GB" dirty="0">
                <a:ln>
                  <a:solidFill>
                    <a:schemeClr val="bg1"/>
                  </a:solidFill>
                </a:ln>
                <a:solidFill>
                  <a:srgbClr val="7030A0"/>
                </a:solidFill>
                <a:effectLst>
                  <a:glow rad="228600">
                    <a:schemeClr val="accent6">
                      <a:satMod val="175000"/>
                      <a:alpha val="40000"/>
                    </a:schemeClr>
                  </a:glow>
                </a:effectLst>
                <a:latin typeface="Calibri" panose="020F0502020204030204" pitchFamily="34" charset="0"/>
                <a:cs typeface="Calibri" panose="020F0502020204030204" pitchFamily="34" charset="0"/>
              </a:rPr>
              <a:t>Crew!</a:t>
            </a:r>
          </a:p>
        </p:txBody>
      </p:sp>
      <p:pic>
        <p:nvPicPr>
          <p:cNvPr id="2" name="Picture 1">
            <a:extLst>
              <a:ext uri="{FF2B5EF4-FFF2-40B4-BE49-F238E27FC236}">
                <a16:creationId xmlns:a16="http://schemas.microsoft.com/office/drawing/2014/main" id="{FF7C00BD-7C0E-4C5D-804E-2571971851D6}"/>
              </a:ext>
            </a:extLst>
          </p:cNvPr>
          <p:cNvPicPr>
            <a:picLocks noChangeAspect="1"/>
          </p:cNvPicPr>
          <p:nvPr/>
        </p:nvPicPr>
        <p:blipFill>
          <a:blip r:embed="rId11"/>
          <a:stretch>
            <a:fillRect/>
          </a:stretch>
        </p:blipFill>
        <p:spPr>
          <a:xfrm>
            <a:off x="1783061" y="5615060"/>
            <a:ext cx="1092020" cy="1080989"/>
          </a:xfrm>
          <a:prstGeom prst="rect">
            <a:avLst/>
          </a:prstGeom>
        </p:spPr>
      </p:pic>
    </p:spTree>
    <p:extLst>
      <p:ext uri="{BB962C8B-B14F-4D97-AF65-F5344CB8AC3E}">
        <p14:creationId xmlns:p14="http://schemas.microsoft.com/office/powerpoint/2010/main" val="40572221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TotalTime>
  <Words>970</Words>
  <Application>Microsoft Office PowerPoint</Application>
  <PresentationFormat>On-screen Show (4:3)</PresentationFormat>
  <Paragraphs>84</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Berlin Sans FB</vt:lpstr>
      <vt:lpstr>Berlin Sans FB Demi</vt:lpstr>
      <vt:lpstr>Calibri</vt:lpstr>
      <vt:lpstr>Invite Engraved SF</vt:lpstr>
      <vt:lpstr>Palatino Linotype</vt:lpstr>
      <vt:lpstr>Wingdings</vt:lpstr>
      <vt:lpstr>Elemental</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Gash,Eleanor</dc:creator>
  <cp:lastModifiedBy>Sarah Walker</cp:lastModifiedBy>
  <cp:revision>38</cp:revision>
  <dcterms:created xsi:type="dcterms:W3CDTF">2020-10-13T07:51:54Z</dcterms:created>
  <dcterms:modified xsi:type="dcterms:W3CDTF">2022-02-16T09:34:41Z</dcterms:modified>
</cp:coreProperties>
</file>