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8" r:id="rId2"/>
    <p:sldId id="261"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71" d="100"/>
          <a:sy n="71" d="100"/>
        </p:scale>
        <p:origin x="666" y="4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4056E6-690D-4FA8-BA6B-0BE41482B275}" type="datetimeFigureOut">
              <a:rPr lang="en-GB" smtClean="0"/>
              <a:t>20/12/2021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2A604A-E8F4-410A-AEDF-C82F7B2EBDC5}" type="slidenum">
              <a:rPr lang="en-GB" smtClean="0"/>
              <a:t>‹#›</a:t>
            </a:fld>
            <a:endParaRPr lang="en-GB"/>
          </a:p>
        </p:txBody>
      </p:sp>
    </p:spTree>
    <p:extLst>
      <p:ext uri="{BB962C8B-B14F-4D97-AF65-F5344CB8AC3E}">
        <p14:creationId xmlns:p14="http://schemas.microsoft.com/office/powerpoint/2010/main" val="1881325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a:effectLst>
                  <a:outerShdw blurRad="38100" dist="38100" dir="2700000" algn="tl">
                    <a:srgbClr val="000000">
                      <a:alpha val="43137"/>
                    </a:srgbClr>
                  </a:outerShdw>
                </a:effectLst>
                <a:latin typeface="+mn-lt"/>
              </a:rPr>
              <a:t>{</a:t>
            </a: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14"/>
          <p:cNvSpPr>
            <a:spLocks noGrp="1"/>
          </p:cNvSpPr>
          <p:nvPr>
            <p:ph type="dt" sz="half" idx="10"/>
          </p:nvPr>
        </p:nvSpPr>
        <p:spPr/>
        <p:txBody>
          <a:bodyPr/>
          <a:lstStyle/>
          <a:p>
            <a:fld id="{B3465A7E-2B20-41A0-9E3B-E79BAF9B114D}" type="datetimeFigureOut">
              <a:rPr lang="en-GB" smtClean="0"/>
              <a:t>20/12/2021</a:t>
            </a:fld>
            <a:endParaRPr lang="en-GB"/>
          </a:p>
        </p:txBody>
      </p:sp>
      <p:sp>
        <p:nvSpPr>
          <p:cNvPr id="16" name="Slide Number Placeholder 15"/>
          <p:cNvSpPr>
            <a:spLocks noGrp="1"/>
          </p:cNvSpPr>
          <p:nvPr>
            <p:ph type="sldNum" sz="quarter" idx="11"/>
          </p:nvPr>
        </p:nvSpPr>
        <p:spPr/>
        <p:txBody>
          <a:bodyPr/>
          <a:lstStyle/>
          <a:p>
            <a:fld id="{8CF04E2D-EBB4-41BD-A15C-FFE03A7D7A49}" type="slidenum">
              <a:rPr lang="en-GB" smtClean="0"/>
              <a:t>‹#›</a:t>
            </a:fld>
            <a:endParaRPr lang="en-GB"/>
          </a:p>
        </p:txBody>
      </p:sp>
      <p:sp>
        <p:nvSpPr>
          <p:cNvPr id="17" name="Footer Placeholder 16"/>
          <p:cNvSpPr>
            <a:spLocks noGrp="1"/>
          </p:cNvSpPr>
          <p:nvPr>
            <p:ph type="ftr" sz="quarter" idx="12"/>
          </p:nvPr>
        </p:nvSpPr>
        <p:spPr/>
        <p:txBody>
          <a:bodyPr/>
          <a:lstStyle/>
          <a:p>
            <a:endParaRPr lang="en-GB"/>
          </a:p>
        </p:txBody>
      </p:sp>
    </p:spTree>
    <p:extLst>
      <p:ext uri="{BB962C8B-B14F-4D97-AF65-F5344CB8AC3E}">
        <p14:creationId xmlns:p14="http://schemas.microsoft.com/office/powerpoint/2010/main" val="3715082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465A7E-2B20-41A0-9E3B-E79BAF9B114D}" type="datetimeFigureOut">
              <a:rPr lang="en-GB" smtClean="0"/>
              <a:t>20/12/2021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F04E2D-EBB4-41BD-A15C-FFE03A7D7A49}" type="slidenum">
              <a:rPr lang="en-GB" smtClean="0"/>
              <a:t>‹#›</a:t>
            </a:fld>
            <a:endParaRPr lang="en-GB"/>
          </a:p>
        </p:txBody>
      </p:sp>
    </p:spTree>
    <p:extLst>
      <p:ext uri="{BB962C8B-B14F-4D97-AF65-F5344CB8AC3E}">
        <p14:creationId xmlns:p14="http://schemas.microsoft.com/office/powerpoint/2010/main" val="3465172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465A7E-2B20-41A0-9E3B-E79BAF9B114D}" type="datetimeFigureOut">
              <a:rPr lang="en-GB" smtClean="0"/>
              <a:t>20/12/2021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F04E2D-EBB4-41BD-A15C-FFE03A7D7A49}" type="slidenum">
              <a:rPr lang="en-GB" smtClean="0"/>
              <a:t>‹#›</a:t>
            </a:fld>
            <a:endParaRPr lang="en-GB"/>
          </a:p>
        </p:txBody>
      </p:sp>
    </p:spTree>
    <p:extLst>
      <p:ext uri="{BB962C8B-B14F-4D97-AF65-F5344CB8AC3E}">
        <p14:creationId xmlns:p14="http://schemas.microsoft.com/office/powerpoint/2010/main" val="998834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itle 12"/>
          <p:cNvSpPr>
            <a:spLocks noGrp="1"/>
          </p:cNvSpPr>
          <p:nvPr>
            <p:ph type="title"/>
          </p:nvPr>
        </p:nvSpPr>
        <p:spPr/>
        <p:txBody>
          <a:bodyPr/>
          <a:lstStyle/>
          <a:p>
            <a:r>
              <a:rPr lang="en-US"/>
              <a:t>Click to edit Master title style</a:t>
            </a:r>
          </a:p>
        </p:txBody>
      </p:sp>
      <p:sp>
        <p:nvSpPr>
          <p:cNvPr id="14" name="Date Placeholder 13"/>
          <p:cNvSpPr>
            <a:spLocks noGrp="1"/>
          </p:cNvSpPr>
          <p:nvPr>
            <p:ph type="dt" sz="half" idx="10"/>
          </p:nvPr>
        </p:nvSpPr>
        <p:spPr/>
        <p:txBody>
          <a:bodyPr/>
          <a:lstStyle/>
          <a:p>
            <a:fld id="{B3465A7E-2B20-41A0-9E3B-E79BAF9B114D}" type="datetimeFigureOut">
              <a:rPr lang="en-GB" smtClean="0"/>
              <a:t>20/12/2021</a:t>
            </a:fld>
            <a:endParaRPr lang="en-GB"/>
          </a:p>
        </p:txBody>
      </p:sp>
      <p:sp>
        <p:nvSpPr>
          <p:cNvPr id="15" name="Slide Number Placeholder 14"/>
          <p:cNvSpPr>
            <a:spLocks noGrp="1"/>
          </p:cNvSpPr>
          <p:nvPr>
            <p:ph type="sldNum" sz="quarter" idx="11"/>
          </p:nvPr>
        </p:nvSpPr>
        <p:spPr/>
        <p:txBody>
          <a:bodyPr/>
          <a:lstStyle/>
          <a:p>
            <a:fld id="{8CF04E2D-EBB4-41BD-A15C-FFE03A7D7A49}" type="slidenum">
              <a:rPr lang="en-GB" smtClean="0"/>
              <a:t>‹#›</a:t>
            </a:fld>
            <a:endParaRPr lang="en-GB"/>
          </a:p>
        </p:txBody>
      </p:sp>
      <p:sp>
        <p:nvSpPr>
          <p:cNvPr id="16" name="Footer Placeholder 15"/>
          <p:cNvSpPr>
            <a:spLocks noGrp="1"/>
          </p:cNvSpPr>
          <p:nvPr>
            <p:ph type="ftr" sz="quarter" idx="12"/>
          </p:nvPr>
        </p:nvSpPr>
        <p:spPr/>
        <p:txBody>
          <a:bodyPr/>
          <a:lstStyle/>
          <a:p>
            <a:endParaRPr lang="en-GB"/>
          </a:p>
        </p:txBody>
      </p:sp>
    </p:spTree>
    <p:extLst>
      <p:ext uri="{BB962C8B-B14F-4D97-AF65-F5344CB8AC3E}">
        <p14:creationId xmlns:p14="http://schemas.microsoft.com/office/powerpoint/2010/main" val="1110467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a:effectLst>
                  <a:outerShdw blurRad="38100" dist="38100" dir="2700000" algn="tl">
                    <a:srgbClr val="000000">
                      <a:alpha val="43137"/>
                    </a:srgbClr>
                  </a:outerShdw>
                </a:effectLst>
                <a:latin typeface="+mn-lt"/>
              </a:rPr>
              <a:t>{</a:t>
            </a: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2" name="Date Placeholder 11"/>
          <p:cNvSpPr>
            <a:spLocks noGrp="1"/>
          </p:cNvSpPr>
          <p:nvPr>
            <p:ph type="dt" sz="half" idx="10"/>
          </p:nvPr>
        </p:nvSpPr>
        <p:spPr/>
        <p:txBody>
          <a:bodyPr/>
          <a:lstStyle/>
          <a:p>
            <a:fld id="{B3465A7E-2B20-41A0-9E3B-E79BAF9B114D}" type="datetimeFigureOut">
              <a:rPr lang="en-GB" smtClean="0"/>
              <a:t>20/12/2021</a:t>
            </a:fld>
            <a:endParaRPr lang="en-GB"/>
          </a:p>
        </p:txBody>
      </p:sp>
      <p:sp>
        <p:nvSpPr>
          <p:cNvPr id="13" name="Slide Number Placeholder 12"/>
          <p:cNvSpPr>
            <a:spLocks noGrp="1"/>
          </p:cNvSpPr>
          <p:nvPr>
            <p:ph type="sldNum" sz="quarter" idx="11"/>
          </p:nvPr>
        </p:nvSpPr>
        <p:spPr/>
        <p:txBody>
          <a:bodyPr/>
          <a:lstStyle/>
          <a:p>
            <a:fld id="{8CF04E2D-EBB4-41BD-A15C-FFE03A7D7A49}" type="slidenum">
              <a:rPr lang="en-GB" smtClean="0"/>
              <a:t>‹#›</a:t>
            </a:fld>
            <a:endParaRPr lang="en-GB"/>
          </a:p>
        </p:txBody>
      </p:sp>
      <p:sp>
        <p:nvSpPr>
          <p:cNvPr id="14" name="Footer Placeholder 13"/>
          <p:cNvSpPr>
            <a:spLocks noGrp="1"/>
          </p:cNvSpPr>
          <p:nvPr>
            <p:ph type="ftr" sz="quarter" idx="12"/>
          </p:nvPr>
        </p:nvSpPr>
        <p:spPr/>
        <p:txBody>
          <a:bodyPr/>
          <a:lstStyle/>
          <a:p>
            <a:endParaRPr lang="en-GB"/>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a:t>Click to edit Master title style</a:t>
            </a:r>
            <a:endParaRPr lang="en-US" dirty="0"/>
          </a:p>
        </p:txBody>
      </p:sp>
    </p:spTree>
    <p:extLst>
      <p:ext uri="{BB962C8B-B14F-4D97-AF65-F5344CB8AC3E}">
        <p14:creationId xmlns:p14="http://schemas.microsoft.com/office/powerpoint/2010/main" val="163677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3465A7E-2B20-41A0-9E3B-E79BAF9B114D}" type="datetimeFigureOut">
              <a:rPr lang="en-GB" smtClean="0"/>
              <a:t>20/12/2021</a:t>
            </a:fld>
            <a:endParaRPr lang="en-GB"/>
          </a:p>
        </p:txBody>
      </p:sp>
      <p:sp>
        <p:nvSpPr>
          <p:cNvPr id="9" name="Slide Number Placeholder 8"/>
          <p:cNvSpPr>
            <a:spLocks noGrp="1"/>
          </p:cNvSpPr>
          <p:nvPr>
            <p:ph type="sldNum" sz="quarter" idx="11"/>
          </p:nvPr>
        </p:nvSpPr>
        <p:spPr/>
        <p:txBody>
          <a:bodyPr/>
          <a:lstStyle/>
          <a:p>
            <a:fld id="{8CF04E2D-EBB4-41BD-A15C-FFE03A7D7A49}" type="slidenum">
              <a:rPr lang="en-GB" smtClean="0"/>
              <a:t>‹#›</a:t>
            </a:fld>
            <a:endParaRPr lang="en-GB"/>
          </a:p>
        </p:txBody>
      </p:sp>
      <p:sp>
        <p:nvSpPr>
          <p:cNvPr id="10" name="Footer Placeholder 9"/>
          <p:cNvSpPr>
            <a:spLocks noGrp="1"/>
          </p:cNvSpPr>
          <p:nvPr>
            <p:ph type="ftr" sz="quarter" idx="12"/>
          </p:nvPr>
        </p:nvSpPr>
        <p:spPr/>
        <p:txBody>
          <a:bodyPr/>
          <a:lstStyle/>
          <a:p>
            <a:endParaRPr lang="en-GB"/>
          </a:p>
        </p:txBody>
      </p:sp>
      <p:sp>
        <p:nvSpPr>
          <p:cNvPr id="11" name="Title 10"/>
          <p:cNvSpPr>
            <a:spLocks noGrp="1"/>
          </p:cNvSpPr>
          <p:nvPr>
            <p:ph type="title"/>
          </p:nvPr>
        </p:nvSpPr>
        <p:spPr/>
        <p:txBody>
          <a:bodyPr/>
          <a:lstStyle/>
          <a:p>
            <a:r>
              <a:rPr lang="en-US"/>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56560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2" name="Title 11"/>
          <p:cNvSpPr>
            <a:spLocks noGrp="1"/>
          </p:cNvSpPr>
          <p:nvPr>
            <p:ph type="title"/>
          </p:nvPr>
        </p:nvSpPr>
        <p:spPr/>
        <p:txBody>
          <a:bodyPr/>
          <a:lstStyle/>
          <a:p>
            <a:r>
              <a:rPr lang="en-US"/>
              <a:t>Click to edit Master title style</a:t>
            </a:r>
            <a:endParaRPr lang="en-US" dirty="0"/>
          </a:p>
        </p:txBody>
      </p:sp>
      <p:sp>
        <p:nvSpPr>
          <p:cNvPr id="14" name="Date Placeholder 13"/>
          <p:cNvSpPr>
            <a:spLocks noGrp="1"/>
          </p:cNvSpPr>
          <p:nvPr>
            <p:ph type="dt" sz="half" idx="10"/>
          </p:nvPr>
        </p:nvSpPr>
        <p:spPr/>
        <p:txBody>
          <a:bodyPr/>
          <a:lstStyle/>
          <a:p>
            <a:fld id="{B3465A7E-2B20-41A0-9E3B-E79BAF9B114D}" type="datetimeFigureOut">
              <a:rPr lang="en-GB" smtClean="0"/>
              <a:t>20/12/2021</a:t>
            </a:fld>
            <a:endParaRPr lang="en-GB"/>
          </a:p>
        </p:txBody>
      </p:sp>
      <p:sp>
        <p:nvSpPr>
          <p:cNvPr id="15" name="Slide Number Placeholder 14"/>
          <p:cNvSpPr>
            <a:spLocks noGrp="1"/>
          </p:cNvSpPr>
          <p:nvPr>
            <p:ph type="sldNum" sz="quarter" idx="11"/>
          </p:nvPr>
        </p:nvSpPr>
        <p:spPr/>
        <p:txBody>
          <a:bodyPr/>
          <a:lstStyle/>
          <a:p>
            <a:fld id="{8CF04E2D-EBB4-41BD-A15C-FFE03A7D7A49}" type="slidenum">
              <a:rPr lang="en-GB" smtClean="0"/>
              <a:t>‹#›</a:t>
            </a:fld>
            <a:endParaRPr lang="en-GB"/>
          </a:p>
        </p:txBody>
      </p:sp>
      <p:sp>
        <p:nvSpPr>
          <p:cNvPr id="16" name="Footer Placeholder 15"/>
          <p:cNvSpPr>
            <a:spLocks noGrp="1"/>
          </p:cNvSpPr>
          <p:nvPr>
            <p:ph type="ftr" sz="quarter" idx="12"/>
          </p:nvPr>
        </p:nvSpPr>
        <p:spPr/>
        <p:txBody>
          <a:bodyPr/>
          <a:lstStyle/>
          <a:p>
            <a:endParaRPr lang="en-GB"/>
          </a:p>
        </p:txBody>
      </p:sp>
    </p:spTree>
    <p:extLst>
      <p:ext uri="{BB962C8B-B14F-4D97-AF65-F5344CB8AC3E}">
        <p14:creationId xmlns:p14="http://schemas.microsoft.com/office/powerpoint/2010/main" val="4116001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7" name="Date Placeholder 6"/>
          <p:cNvSpPr>
            <a:spLocks noGrp="1"/>
          </p:cNvSpPr>
          <p:nvPr>
            <p:ph type="dt" sz="half" idx="10"/>
          </p:nvPr>
        </p:nvSpPr>
        <p:spPr/>
        <p:txBody>
          <a:bodyPr/>
          <a:lstStyle/>
          <a:p>
            <a:fld id="{B3465A7E-2B20-41A0-9E3B-E79BAF9B114D}" type="datetimeFigureOut">
              <a:rPr lang="en-GB" smtClean="0"/>
              <a:t>20/12/2021</a:t>
            </a:fld>
            <a:endParaRPr lang="en-GB"/>
          </a:p>
        </p:txBody>
      </p:sp>
      <p:sp>
        <p:nvSpPr>
          <p:cNvPr id="8" name="Slide Number Placeholder 7"/>
          <p:cNvSpPr>
            <a:spLocks noGrp="1"/>
          </p:cNvSpPr>
          <p:nvPr>
            <p:ph type="sldNum" sz="quarter" idx="11"/>
          </p:nvPr>
        </p:nvSpPr>
        <p:spPr/>
        <p:txBody>
          <a:bodyPr/>
          <a:lstStyle/>
          <a:p>
            <a:fld id="{8CF04E2D-EBB4-41BD-A15C-FFE03A7D7A49}"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extLst>
      <p:ext uri="{BB962C8B-B14F-4D97-AF65-F5344CB8AC3E}">
        <p14:creationId xmlns:p14="http://schemas.microsoft.com/office/powerpoint/2010/main" val="1279142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3465A7E-2B20-41A0-9E3B-E79BAF9B114D}" type="datetimeFigureOut">
              <a:rPr lang="en-GB" smtClean="0"/>
              <a:t>20/12/2021</a:t>
            </a:fld>
            <a:endParaRPr lang="en-GB"/>
          </a:p>
        </p:txBody>
      </p:sp>
      <p:sp>
        <p:nvSpPr>
          <p:cNvPr id="6" name="Slide Number Placeholder 5"/>
          <p:cNvSpPr>
            <a:spLocks noGrp="1"/>
          </p:cNvSpPr>
          <p:nvPr>
            <p:ph type="sldNum" sz="quarter" idx="11"/>
          </p:nvPr>
        </p:nvSpPr>
        <p:spPr/>
        <p:txBody>
          <a:bodyPr/>
          <a:lstStyle/>
          <a:p>
            <a:fld id="{8CF04E2D-EBB4-41BD-A15C-FFE03A7D7A49}" type="slidenum">
              <a:rPr lang="en-GB" smtClean="0"/>
              <a:t>‹#›</a:t>
            </a:fld>
            <a:endParaRPr lang="en-GB"/>
          </a:p>
        </p:txBody>
      </p:sp>
      <p:sp>
        <p:nvSpPr>
          <p:cNvPr id="7" name="Footer Placeholder 6"/>
          <p:cNvSpPr>
            <a:spLocks noGrp="1"/>
          </p:cNvSpPr>
          <p:nvPr>
            <p:ph type="ftr" sz="quarter" idx="12"/>
          </p:nvPr>
        </p:nvSpPr>
        <p:spPr/>
        <p:txBody>
          <a:bodyPr/>
          <a:lstStyle/>
          <a:p>
            <a:endParaRPr lang="en-GB"/>
          </a:p>
        </p:txBody>
      </p:sp>
    </p:spTree>
    <p:extLst>
      <p:ext uri="{BB962C8B-B14F-4D97-AF65-F5344CB8AC3E}">
        <p14:creationId xmlns:p14="http://schemas.microsoft.com/office/powerpoint/2010/main" val="2086706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a:effectLst>
                  <a:outerShdw blurRad="38100" dist="38100" dir="2700000" algn="tl">
                    <a:srgbClr val="000000">
                      <a:alpha val="43137"/>
                    </a:srgbClr>
                  </a:outerShdw>
                </a:effectLst>
                <a:latin typeface="+mn-lt"/>
              </a:rPr>
              <a:t>{</a:t>
            </a: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5" name="Date Placeholder 14"/>
          <p:cNvSpPr>
            <a:spLocks noGrp="1"/>
          </p:cNvSpPr>
          <p:nvPr>
            <p:ph type="dt" sz="half" idx="10"/>
          </p:nvPr>
        </p:nvSpPr>
        <p:spPr/>
        <p:txBody>
          <a:bodyPr/>
          <a:lstStyle/>
          <a:p>
            <a:fld id="{B3465A7E-2B20-41A0-9E3B-E79BAF9B114D}" type="datetimeFigureOut">
              <a:rPr lang="en-GB" smtClean="0"/>
              <a:t>20/12/2021</a:t>
            </a:fld>
            <a:endParaRPr lang="en-GB"/>
          </a:p>
        </p:txBody>
      </p:sp>
      <p:sp>
        <p:nvSpPr>
          <p:cNvPr id="16" name="Slide Number Placeholder 15"/>
          <p:cNvSpPr>
            <a:spLocks noGrp="1"/>
          </p:cNvSpPr>
          <p:nvPr>
            <p:ph type="sldNum" sz="quarter" idx="11"/>
          </p:nvPr>
        </p:nvSpPr>
        <p:spPr/>
        <p:txBody>
          <a:bodyPr/>
          <a:lstStyle/>
          <a:p>
            <a:fld id="{8CF04E2D-EBB4-41BD-A15C-FFE03A7D7A49}" type="slidenum">
              <a:rPr lang="en-GB" smtClean="0"/>
              <a:t>‹#›</a:t>
            </a:fld>
            <a:endParaRPr lang="en-GB"/>
          </a:p>
        </p:txBody>
      </p:sp>
      <p:sp>
        <p:nvSpPr>
          <p:cNvPr id="17" name="Footer Placeholder 16"/>
          <p:cNvSpPr>
            <a:spLocks noGrp="1"/>
          </p:cNvSpPr>
          <p:nvPr>
            <p:ph type="ftr" sz="quarter" idx="12"/>
          </p:nvPr>
        </p:nvSpPr>
        <p:spPr/>
        <p:txBody>
          <a:bodyPr/>
          <a:lstStyle/>
          <a:p>
            <a:endParaRPr lang="en-GB"/>
          </a:p>
        </p:txBody>
      </p:sp>
      <p:sp>
        <p:nvSpPr>
          <p:cNvPr id="18" name="Title 17"/>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866574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1" name="Title 10"/>
          <p:cNvSpPr>
            <a:spLocks noGrp="1"/>
          </p:cNvSpPr>
          <p:nvPr>
            <p:ph type="title"/>
          </p:nvPr>
        </p:nvSpPr>
        <p:spPr/>
        <p:txBody>
          <a:bodyPr/>
          <a:lstStyle/>
          <a:p>
            <a:r>
              <a:rPr lang="en-US"/>
              <a:t>Click to edit Master title style</a:t>
            </a:r>
          </a:p>
        </p:txBody>
      </p:sp>
      <p:sp>
        <p:nvSpPr>
          <p:cNvPr id="13" name="Date Placeholder 12"/>
          <p:cNvSpPr>
            <a:spLocks noGrp="1"/>
          </p:cNvSpPr>
          <p:nvPr>
            <p:ph type="dt" sz="half" idx="10"/>
          </p:nvPr>
        </p:nvSpPr>
        <p:spPr/>
        <p:txBody>
          <a:bodyPr/>
          <a:lstStyle/>
          <a:p>
            <a:fld id="{B3465A7E-2B20-41A0-9E3B-E79BAF9B114D}" type="datetimeFigureOut">
              <a:rPr lang="en-GB" smtClean="0"/>
              <a:t>20/12/2021</a:t>
            </a:fld>
            <a:endParaRPr lang="en-GB"/>
          </a:p>
        </p:txBody>
      </p:sp>
      <p:sp>
        <p:nvSpPr>
          <p:cNvPr id="14" name="Slide Number Placeholder 13"/>
          <p:cNvSpPr>
            <a:spLocks noGrp="1"/>
          </p:cNvSpPr>
          <p:nvPr>
            <p:ph type="sldNum" sz="quarter" idx="11"/>
          </p:nvPr>
        </p:nvSpPr>
        <p:spPr/>
        <p:txBody>
          <a:bodyPr/>
          <a:lstStyle/>
          <a:p>
            <a:fld id="{8CF04E2D-EBB4-41BD-A15C-FFE03A7D7A49}" type="slidenum">
              <a:rPr lang="en-GB" smtClean="0"/>
              <a:t>‹#›</a:t>
            </a:fld>
            <a:endParaRPr lang="en-GB"/>
          </a:p>
        </p:txBody>
      </p:sp>
      <p:sp>
        <p:nvSpPr>
          <p:cNvPr id="15" name="Footer Placeholder 14"/>
          <p:cNvSpPr>
            <a:spLocks noGrp="1"/>
          </p:cNvSpPr>
          <p:nvPr>
            <p:ph type="ftr" sz="quarter" idx="12"/>
          </p:nvPr>
        </p:nvSpPr>
        <p:spPr/>
        <p:txBody>
          <a:bodyPr/>
          <a:lstStyle/>
          <a:p>
            <a:endParaRPr lang="en-GB"/>
          </a:p>
        </p:txBody>
      </p:sp>
    </p:spTree>
    <p:extLst>
      <p:ext uri="{BB962C8B-B14F-4D97-AF65-F5344CB8AC3E}">
        <p14:creationId xmlns:p14="http://schemas.microsoft.com/office/powerpoint/2010/main" val="2692468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B3465A7E-2B20-41A0-9E3B-E79BAF9B114D}" type="datetimeFigureOut">
              <a:rPr lang="en-GB" smtClean="0"/>
              <a:t>20/12/2021</a:t>
            </a:fld>
            <a:endParaRPr lang="en-GB"/>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GB"/>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8CF04E2D-EBB4-41BD-A15C-FFE03A7D7A49}" type="slidenum">
              <a:rPr lang="en-GB" smtClean="0"/>
              <a:t>‹#›</a:t>
            </a:fld>
            <a:endParaRPr lang="en-GB"/>
          </a:p>
        </p:txBody>
      </p:sp>
    </p:spTree>
    <p:extLst>
      <p:ext uri="{BB962C8B-B14F-4D97-AF65-F5344CB8AC3E}">
        <p14:creationId xmlns:p14="http://schemas.microsoft.com/office/powerpoint/2010/main" val="392116129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pic>
        <p:nvPicPr>
          <p:cNvPr id="1028" name="Picture 4" descr="Light Clip Art | Clipart Panda - Free Clipart Images | Camera clip art,  Light clips, Free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095" y="0"/>
            <a:ext cx="3789239" cy="2178190"/>
          </a:xfrm>
          <a:prstGeom prst="rect">
            <a:avLst/>
          </a:prstGeom>
          <a:noFill/>
          <a:extLst>
            <a:ext uri="{909E8E84-426E-40DD-AFC4-6F175D3DCCD1}">
              <a14:hiddenFill xmlns:a14="http://schemas.microsoft.com/office/drawing/2010/main">
                <a:solidFill>
                  <a:srgbClr val="FFFFFF"/>
                </a:solidFill>
              </a14:hiddenFill>
            </a:ext>
          </a:extLst>
        </p:spPr>
      </p:pic>
      <p:sp>
        <p:nvSpPr>
          <p:cNvPr id="55" name="Rectangle 54"/>
          <p:cNvSpPr/>
          <p:nvPr/>
        </p:nvSpPr>
        <p:spPr>
          <a:xfrm>
            <a:off x="257327" y="1612989"/>
            <a:ext cx="2818386" cy="261610"/>
          </a:xfrm>
          <a:prstGeom prst="rect">
            <a:avLst/>
          </a:prstGeom>
        </p:spPr>
        <p:txBody>
          <a:bodyPr wrap="square">
            <a:spAutoFit/>
          </a:bodyPr>
          <a:lstStyle/>
          <a:p>
            <a:r>
              <a:rPr lang="en-GB" sz="1100" b="1" dirty="0">
                <a:solidFill>
                  <a:schemeClr val="bg1"/>
                </a:solidFill>
                <a:latin typeface="Berlin Sans FB" panose="020E0602020502020306" pitchFamily="34" charset="0"/>
              </a:rPr>
              <a:t>New Skill/Technique         Retrieval</a:t>
            </a:r>
          </a:p>
        </p:txBody>
      </p:sp>
      <p:sp>
        <p:nvSpPr>
          <p:cNvPr id="7" name="Rectangle 6"/>
          <p:cNvSpPr/>
          <p:nvPr/>
        </p:nvSpPr>
        <p:spPr>
          <a:xfrm>
            <a:off x="77345" y="1585424"/>
            <a:ext cx="179982" cy="251870"/>
          </a:xfrm>
          <a:prstGeom prst="rect">
            <a:avLst/>
          </a:prstGeom>
          <a:solidFill>
            <a:srgbClr val="00800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2382466" y="169435"/>
            <a:ext cx="2651387" cy="1658146"/>
          </a:xfrm>
          <a:prstGeom prst="rect">
            <a:avLst/>
          </a:prstGeom>
          <a:noFill/>
        </p:spPr>
        <p:txBody>
          <a:bodyPr wrap="square" rtlCol="0">
            <a:spAutoFit/>
          </a:bodyPr>
          <a:lstStyle/>
          <a:p>
            <a:pPr algn="ctr"/>
            <a:r>
              <a:rPr lang="en-GB" sz="1400" dirty="0">
                <a:effectLst>
                  <a:glow rad="228600">
                    <a:schemeClr val="accent1">
                      <a:satMod val="175000"/>
                      <a:alpha val="40000"/>
                    </a:schemeClr>
                  </a:glow>
                </a:effectLst>
                <a:latin typeface="Invite Engraved SF" pitchFamily="2" charset="0"/>
              </a:rPr>
              <a:t>The scheme in focus during this half term is:</a:t>
            </a:r>
          </a:p>
          <a:p>
            <a:pPr algn="ctr"/>
            <a:endParaRPr lang="en-GB" sz="1400" dirty="0">
              <a:effectLst>
                <a:glow rad="228600">
                  <a:schemeClr val="accent1">
                    <a:satMod val="175000"/>
                    <a:alpha val="40000"/>
                  </a:schemeClr>
                </a:glow>
              </a:effectLst>
              <a:latin typeface="Invite Engraved SF" pitchFamily="2" charset="0"/>
            </a:endParaRPr>
          </a:p>
          <a:p>
            <a:pPr algn="ctr">
              <a:lnSpc>
                <a:spcPct val="150000"/>
              </a:lnSpc>
            </a:pPr>
            <a:r>
              <a:rPr lang="en-GB" sz="1600" dirty="0">
                <a:effectLst>
                  <a:glow rad="228600">
                    <a:srgbClr val="FFC000">
                      <a:alpha val="40000"/>
                    </a:srgbClr>
                  </a:glow>
                </a:effectLst>
                <a:latin typeface="Invite Engraved SF" pitchFamily="2" charset="0"/>
              </a:rPr>
              <a:t>The</a:t>
            </a:r>
          </a:p>
          <a:p>
            <a:pPr algn="ctr">
              <a:lnSpc>
                <a:spcPct val="150000"/>
              </a:lnSpc>
            </a:pPr>
            <a:r>
              <a:rPr lang="en-GB" sz="1600" dirty="0">
                <a:effectLst>
                  <a:glow rad="228600">
                    <a:srgbClr val="FFC000">
                      <a:alpha val="40000"/>
                    </a:srgbClr>
                  </a:glow>
                </a:effectLst>
                <a:latin typeface="Invite Engraved SF" pitchFamily="2" charset="0"/>
              </a:rPr>
              <a:t>Last Resort</a:t>
            </a:r>
          </a:p>
        </p:txBody>
      </p:sp>
      <p:sp>
        <p:nvSpPr>
          <p:cNvPr id="57" name="Rectangle 56"/>
          <p:cNvSpPr/>
          <p:nvPr/>
        </p:nvSpPr>
        <p:spPr>
          <a:xfrm>
            <a:off x="1771606" y="1593257"/>
            <a:ext cx="179982" cy="251870"/>
          </a:xfrm>
          <a:prstGeom prst="rect">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9" name="Table 48"/>
          <p:cNvGraphicFramePr>
            <a:graphicFrameLocks noGrp="1"/>
          </p:cNvGraphicFramePr>
          <p:nvPr>
            <p:extLst>
              <p:ext uri="{D42A27DB-BD31-4B8C-83A1-F6EECF244321}">
                <p14:modId xmlns:p14="http://schemas.microsoft.com/office/powerpoint/2010/main" val="4021540686"/>
              </p:ext>
            </p:extLst>
          </p:nvPr>
        </p:nvGraphicFramePr>
        <p:xfrm>
          <a:off x="-5881" y="1925907"/>
          <a:ext cx="5557348" cy="4932619"/>
        </p:xfrm>
        <a:graphic>
          <a:graphicData uri="http://schemas.openxmlformats.org/drawingml/2006/table">
            <a:tbl>
              <a:tblPr>
                <a:effectLst/>
                <a:tableStyleId>{638B1855-1B75-4FBE-930C-398BA8C253C6}</a:tableStyleId>
              </a:tblPr>
              <a:tblGrid>
                <a:gridCol w="1207106">
                  <a:extLst>
                    <a:ext uri="{9D8B030D-6E8A-4147-A177-3AD203B41FA5}">
                      <a16:colId xmlns:a16="http://schemas.microsoft.com/office/drawing/2014/main" val="4160239465"/>
                    </a:ext>
                  </a:extLst>
                </a:gridCol>
                <a:gridCol w="4350242">
                  <a:extLst>
                    <a:ext uri="{9D8B030D-6E8A-4147-A177-3AD203B41FA5}">
                      <a16:colId xmlns:a16="http://schemas.microsoft.com/office/drawing/2014/main" val="792717629"/>
                    </a:ext>
                  </a:extLst>
                </a:gridCol>
              </a:tblGrid>
              <a:tr h="231897">
                <a:tc>
                  <a:txBody>
                    <a:bodyPr/>
                    <a:lstStyle/>
                    <a:p>
                      <a:pPr lvl="0" algn="l">
                        <a:defRPr/>
                      </a:pPr>
                      <a:r>
                        <a:rPr lang="en-US" sz="800" b="1" dirty="0">
                          <a:solidFill>
                            <a:schemeClr val="tx1"/>
                          </a:solidFill>
                          <a:latin typeface="Arial" panose="020B0604020202020204" pitchFamily="34" charset="0"/>
                          <a:cs typeface="Arial" panose="020B0604020202020204" pitchFamily="34" charset="0"/>
                        </a:rPr>
                        <a:t>Knowledge/</a:t>
                      </a:r>
                      <a:r>
                        <a:rPr lang="en-US" sz="800" b="1" baseline="0" dirty="0">
                          <a:solidFill>
                            <a:schemeClr val="tx1"/>
                          </a:solidFill>
                          <a:latin typeface="Arial" panose="020B0604020202020204" pitchFamily="34" charset="0"/>
                          <a:cs typeface="Arial" panose="020B0604020202020204" pitchFamily="34" charset="0"/>
                        </a:rPr>
                        <a:t> </a:t>
                      </a:r>
                      <a:r>
                        <a:rPr lang="en-US" sz="800" b="1" dirty="0">
                          <a:solidFill>
                            <a:schemeClr val="tx1"/>
                          </a:solidFill>
                          <a:latin typeface="Arial" panose="020B0604020202020204" pitchFamily="34" charset="0"/>
                          <a:cs typeface="Arial" panose="020B0604020202020204" pitchFamily="34" charset="0"/>
                        </a:rPr>
                        <a:t>skill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lvl="0" algn="l"/>
                      <a:r>
                        <a:rPr lang="en-GB" sz="800" b="1" dirty="0">
                          <a:solidFill>
                            <a:schemeClr val="tx1"/>
                          </a:solidFill>
                          <a:latin typeface="Arial" panose="020B0604020202020204" pitchFamily="34" charset="0"/>
                          <a:cs typeface="Arial" panose="020B0604020202020204" pitchFamily="34" charset="0"/>
                        </a:rPr>
                        <a:t>Definition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95669945"/>
                  </a:ext>
                </a:extLst>
              </a:tr>
              <a:tr h="3299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solidFill>
                            <a:schemeClr val="bg1"/>
                          </a:solidFill>
                          <a:latin typeface="Arial" panose="020B0604020202020204" pitchFamily="34" charset="0"/>
                          <a:cs typeface="Arial" panose="020B0604020202020204" pitchFamily="34" charset="0"/>
                        </a:rPr>
                        <a:t>Mime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kern="1200" dirty="0">
                          <a:solidFill>
                            <a:schemeClr val="dk1"/>
                          </a:solidFill>
                          <a:effectLst/>
                          <a:latin typeface="Arial" panose="020B0604020202020204" pitchFamily="34" charset="0"/>
                          <a:ea typeface="+mn-ea"/>
                          <a:cs typeface="Arial" panose="020B0604020202020204" pitchFamily="34" charset="0"/>
                        </a:rPr>
                        <a:t>The theatrical technique of expressing an idea or mood or portraying a character entirely by gesture and bodily movement without the use of words.</a:t>
                      </a:r>
                      <a:endParaRPr lang="en-GB" sz="800" dirty="0">
                        <a:latin typeface="Arial" panose="020B0604020202020204" pitchFamily="34" charset="0"/>
                        <a:cs typeface="Arial" panose="020B0604020202020204" pitchFamily="34"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4028843899"/>
                  </a:ext>
                </a:extLst>
              </a:tr>
              <a:tr h="2070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err="1">
                          <a:solidFill>
                            <a:srgbClr val="009900"/>
                          </a:solidFill>
                          <a:latin typeface="Arial" panose="020B0604020202020204" pitchFamily="34" charset="0"/>
                          <a:cs typeface="Arial" panose="020B0604020202020204" pitchFamily="34" charset="0"/>
                        </a:rPr>
                        <a:t>Characterisation</a:t>
                      </a:r>
                      <a:r>
                        <a:rPr lang="en-US" sz="800" b="1" dirty="0">
                          <a:solidFill>
                            <a:srgbClr val="009900"/>
                          </a:solidFill>
                          <a:latin typeface="Arial" panose="020B0604020202020204" pitchFamily="34" charset="0"/>
                          <a:cs typeface="Arial" panose="020B0604020202020204" pitchFamily="34" charset="0"/>
                        </a:rPr>
                        <a: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i="0" dirty="0">
                          <a:solidFill>
                            <a:srgbClr val="009900"/>
                          </a:solidFill>
                          <a:latin typeface="Arial" panose="020B0604020202020204" pitchFamily="34" charset="0"/>
                          <a:cs typeface="Arial" panose="020B0604020202020204" pitchFamily="34" charset="0"/>
                        </a:rPr>
                        <a:t>Developing and portraying a personality through voice and movement.</a:t>
                      </a:r>
                      <a:endParaRPr lang="en-GB" sz="800" i="0" dirty="0">
                        <a:solidFill>
                          <a:srgbClr val="009900"/>
                        </a:solidFill>
                        <a:latin typeface="Arial" panose="020B0604020202020204" pitchFamily="34" charset="0"/>
                        <a:cs typeface="Arial" panose="020B0604020202020204" pitchFamily="34"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309505302"/>
                  </a:ext>
                </a:extLst>
              </a:tr>
              <a:tr h="3395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rgbClr val="009900"/>
                          </a:solidFill>
                          <a:latin typeface="Arial" panose="020B0604020202020204" pitchFamily="34" charset="0"/>
                          <a:cs typeface="Arial" panose="020B0604020202020204" pitchFamily="34" charset="0"/>
                        </a:rPr>
                        <a:t>Choral work/ chorus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kern="1200" dirty="0">
                          <a:solidFill>
                            <a:srgbClr val="009900"/>
                          </a:solidFill>
                          <a:effectLst/>
                          <a:latin typeface="Arial" panose="020B0604020202020204" pitchFamily="34" charset="0"/>
                          <a:ea typeface="+mn-ea"/>
                          <a:cs typeface="Arial" panose="020B0604020202020204" pitchFamily="34" charset="0"/>
                        </a:rPr>
                        <a:t>A group of performers who comment on the main action, typically speaking and moving together</a:t>
                      </a:r>
                      <a:endParaRPr lang="en-GB" sz="800" b="0" dirty="0">
                        <a:solidFill>
                          <a:srgbClr val="009900"/>
                        </a:solidFill>
                        <a:latin typeface="Arial" panose="020B0604020202020204" pitchFamily="34" charset="0"/>
                        <a:cs typeface="Arial" panose="020B0604020202020204" pitchFamily="34"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734261566"/>
                  </a:ext>
                </a:extLst>
              </a:tr>
              <a:tr h="3934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rgbClr val="009900"/>
                          </a:solidFill>
                          <a:latin typeface="Arial" panose="020B0604020202020204" pitchFamily="34" charset="0"/>
                          <a:cs typeface="Arial" panose="020B0604020202020204" pitchFamily="34" charset="0"/>
                        </a:rPr>
                        <a:t>Soundscape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rgbClr val="009900"/>
                          </a:solidFill>
                          <a:latin typeface="Arial" panose="020B0604020202020204" pitchFamily="34" charset="0"/>
                          <a:cs typeface="Arial" panose="020B0604020202020204" pitchFamily="34" charset="0"/>
                        </a:rPr>
                        <a:t>A collection of sounds created either by the actors themselves or by other means like cd/computer.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457367906"/>
                  </a:ext>
                </a:extLst>
              </a:tr>
              <a:tr h="3651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solidFill>
                            <a:srgbClr val="009900"/>
                          </a:solidFill>
                          <a:latin typeface="Arial" panose="020B0604020202020204" pitchFamily="34" charset="0"/>
                          <a:cs typeface="Arial" panose="020B0604020202020204" pitchFamily="34" charset="0"/>
                        </a:rPr>
                        <a:t>Synchronisation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rgbClr val="009900"/>
                          </a:solidFill>
                          <a:latin typeface="Arial" panose="020B0604020202020204" pitchFamily="34" charset="0"/>
                          <a:cs typeface="Arial" panose="020B0604020202020204" pitchFamily="34" charset="0"/>
                        </a:rPr>
                        <a:t>The activity of two or more things moving at the same time or rate.</a:t>
                      </a:r>
                      <a:endParaRPr lang="en-GB" sz="800" dirty="0">
                        <a:solidFill>
                          <a:srgbClr val="009900"/>
                        </a:solidFill>
                        <a:latin typeface="Arial" panose="020B0604020202020204" pitchFamily="34" charset="0"/>
                        <a:cs typeface="Arial" panose="020B0604020202020204" pitchFamily="34"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669992834"/>
                  </a:ext>
                </a:extLst>
              </a:tr>
              <a:tr h="2934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bg1"/>
                          </a:solidFill>
                          <a:latin typeface="Arial" panose="020B0604020202020204" pitchFamily="34" charset="0"/>
                          <a:cs typeface="Arial" panose="020B0604020202020204" pitchFamily="34" charset="0"/>
                        </a:rPr>
                        <a:t>Body as a prop</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latin typeface="Arial" panose="020B0604020202020204" pitchFamily="34" charset="0"/>
                          <a:cs typeface="Arial" panose="020B0604020202020204" pitchFamily="34" charset="0"/>
                        </a:rPr>
                        <a:t>Using your body to create props and objects on stage.</a:t>
                      </a:r>
                      <a:endParaRPr lang="en-GB" sz="800" dirty="0">
                        <a:solidFill>
                          <a:schemeClr val="bg1"/>
                        </a:solidFill>
                        <a:latin typeface="Arial" panose="020B0604020202020204" pitchFamily="34" charset="0"/>
                        <a:cs typeface="Arial" panose="020B0604020202020204" pitchFamily="34"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4029044580"/>
                  </a:ext>
                </a:extLst>
              </a:tr>
              <a:tr h="4344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solidFill>
                            <a:schemeClr val="bg1"/>
                          </a:solidFill>
                          <a:latin typeface="Arial" panose="020B0604020202020204" pitchFamily="34" charset="0"/>
                          <a:cs typeface="Arial" panose="020B0604020202020204" pitchFamily="34" charset="0"/>
                        </a:rPr>
                        <a:t>Promenade</a:t>
                      </a:r>
                      <a:r>
                        <a:rPr lang="en-GB" sz="800" b="1" baseline="0" dirty="0">
                          <a:solidFill>
                            <a:schemeClr val="bg1"/>
                          </a:solidFill>
                          <a:latin typeface="Arial" panose="020B0604020202020204" pitchFamily="34" charset="0"/>
                          <a:cs typeface="Arial" panose="020B0604020202020204" pitchFamily="34" charset="0"/>
                        </a:rPr>
                        <a:t> theatre</a:t>
                      </a:r>
                      <a:endParaRPr lang="en-GB" sz="800" b="1" dirty="0">
                        <a:solidFill>
                          <a:schemeClr val="bg1"/>
                        </a:solidFill>
                        <a:latin typeface="Arial" panose="020B0604020202020204" pitchFamily="34" charset="0"/>
                        <a:cs typeface="Arial" panose="020B0604020202020204" pitchFamily="34"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US" sz="800" b="0" i="0" kern="1200" dirty="0">
                          <a:solidFill>
                            <a:schemeClr val="bg1"/>
                          </a:solidFill>
                          <a:effectLst/>
                          <a:latin typeface="Arial" panose="020B0604020202020204" pitchFamily="34" charset="0"/>
                          <a:ea typeface="+mn-ea"/>
                          <a:cs typeface="Arial" panose="020B0604020202020204" pitchFamily="34" charset="0"/>
                        </a:rPr>
                        <a:t>an alternative genre of performance where the audience walks from scene to scene, sometimes interacting and other times observing</a:t>
                      </a:r>
                      <a:endParaRPr lang="en-GB" sz="800" dirty="0">
                        <a:solidFill>
                          <a:schemeClr val="bg1"/>
                        </a:solidFill>
                        <a:latin typeface="Arial" panose="020B0604020202020204" pitchFamily="34" charset="0"/>
                        <a:cs typeface="Arial" panose="020B0604020202020204" pitchFamily="34"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874285747"/>
                  </a:ext>
                </a:extLst>
              </a:tr>
              <a:tr h="3644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bg1"/>
                          </a:solidFill>
                          <a:latin typeface="Arial" panose="020B0604020202020204" pitchFamily="34" charset="0"/>
                          <a:cs typeface="Arial" panose="020B0604020202020204" pitchFamily="34" charset="0"/>
                        </a:rPr>
                        <a:t>Vocal Skills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kern="1200" dirty="0">
                          <a:solidFill>
                            <a:schemeClr val="dk1"/>
                          </a:solidFill>
                          <a:effectLst/>
                          <a:latin typeface="Arial" panose="020B0604020202020204" pitchFamily="34" charset="0"/>
                          <a:ea typeface="+mn-ea"/>
                          <a:cs typeface="Arial" panose="020B0604020202020204" pitchFamily="34" charset="0"/>
                        </a:rPr>
                        <a:t>When an actor changes the tone/pitch of their voice to suit the character they are playing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8716537"/>
                  </a:ext>
                </a:extLst>
              </a:tr>
              <a:tr h="151534">
                <a:tc>
                  <a:txBody>
                    <a:bodyPr/>
                    <a:lstStyle/>
                    <a:p>
                      <a:pPr lvl="0" algn="l" fontAlgn="b"/>
                      <a:r>
                        <a:rPr lang="en-GB" sz="800" b="1" u="none" strike="noStrike" dirty="0">
                          <a:solidFill>
                            <a:srgbClr val="009900"/>
                          </a:solidFill>
                          <a:effectLst/>
                          <a:latin typeface="Arial" panose="020B0604020202020204" pitchFamily="34" charset="0"/>
                          <a:cs typeface="Arial" panose="020B0604020202020204" pitchFamily="34" charset="0"/>
                        </a:rPr>
                        <a:t>   Direct address</a:t>
                      </a:r>
                      <a:endParaRPr lang="en-GB" sz="800" b="1" i="0" u="none" strike="noStrike" dirty="0">
                        <a:solidFill>
                          <a:srgbClr val="009900"/>
                        </a:solidFill>
                        <a:effectLst/>
                        <a:latin typeface="Arial" panose="020B0604020202020204" pitchFamily="34" charset="0"/>
                        <a:cs typeface="Arial" panose="020B0604020202020204" pitchFamily="34" charset="0"/>
                      </a:endParaRPr>
                    </a:p>
                  </a:txBody>
                  <a:tcPr marL="4813" marR="4813" marT="481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lvl="0" algn="l" fontAlgn="b"/>
                      <a:r>
                        <a:rPr lang="en-US" sz="800" b="0" u="none" strike="noStrike" dirty="0">
                          <a:solidFill>
                            <a:srgbClr val="009900"/>
                          </a:solidFill>
                          <a:effectLst/>
                          <a:latin typeface="Arial" panose="020B0604020202020204" pitchFamily="34" charset="0"/>
                          <a:cs typeface="Arial" panose="020B0604020202020204" pitchFamily="34" charset="0"/>
                        </a:rPr>
                        <a:t>Speaking directly to the audience to break the fourth wall and destroy any illusion of reality.</a:t>
                      </a:r>
                      <a:endParaRPr lang="en-US" sz="800" b="0" i="0" u="none" strike="noStrike" dirty="0">
                        <a:solidFill>
                          <a:srgbClr val="009900"/>
                        </a:solidFill>
                        <a:effectLst/>
                        <a:latin typeface="Arial" panose="020B0604020202020204" pitchFamily="34" charset="0"/>
                        <a:cs typeface="Arial" panose="020B0604020202020204" pitchFamily="34" charset="0"/>
                      </a:endParaRPr>
                    </a:p>
                  </a:txBody>
                  <a:tcPr marL="4813" marR="4813" marT="481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191515318"/>
                  </a:ext>
                </a:extLst>
              </a:tr>
              <a:tr h="3644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solidFill>
                            <a:schemeClr val="bg1"/>
                          </a:solidFill>
                          <a:latin typeface="Arial" panose="020B0604020202020204" pitchFamily="34" charset="0"/>
                          <a:cs typeface="Arial" panose="020B0604020202020204" pitchFamily="34" charset="0"/>
                        </a:rPr>
                        <a:t>Theatre in the 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800" b="0" dirty="0">
                          <a:solidFill>
                            <a:schemeClr val="bg1"/>
                          </a:solidFill>
                          <a:latin typeface="Arial" panose="020B0604020202020204" pitchFamily="34" charset="0"/>
                          <a:cs typeface="Arial" panose="020B0604020202020204" pitchFamily="34" charset="0"/>
                        </a:rPr>
                        <a:t>A stage type where the audience sit around the stage and the action takes place in the middle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037747975"/>
                  </a:ext>
                </a:extLst>
              </a:tr>
              <a:tr h="279791">
                <a:tc>
                  <a:txBody>
                    <a:bodyPr/>
                    <a:lstStyle/>
                    <a:p>
                      <a:pPr lvl="0" algn="l" fontAlgn="b"/>
                      <a:r>
                        <a:rPr lang="en-GB" sz="800" b="1" u="none" strike="noStrike" dirty="0">
                          <a:solidFill>
                            <a:srgbClr val="009900"/>
                          </a:solidFill>
                          <a:effectLst/>
                          <a:latin typeface="Arial" panose="020B0604020202020204" pitchFamily="34" charset="0"/>
                          <a:cs typeface="Arial" panose="020B0604020202020204" pitchFamily="34" charset="0"/>
                        </a:rPr>
                        <a:t>Choral Work</a:t>
                      </a:r>
                      <a:endParaRPr lang="en-GB" sz="800" b="1" i="0" u="none" strike="noStrike" dirty="0">
                        <a:solidFill>
                          <a:srgbClr val="009900"/>
                        </a:solidFill>
                        <a:effectLst/>
                        <a:latin typeface="Arial" panose="020B0604020202020204" pitchFamily="34" charset="0"/>
                        <a:cs typeface="Arial" panose="020B0604020202020204" pitchFamily="34" charset="0"/>
                      </a:endParaRPr>
                    </a:p>
                  </a:txBody>
                  <a:tcPr marL="4813" marR="4813" marT="481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lvl="0" algn="l" fontAlgn="b"/>
                      <a:r>
                        <a:rPr lang="en-US" sz="800" b="0" u="none" strike="noStrike" dirty="0">
                          <a:solidFill>
                            <a:srgbClr val="009900"/>
                          </a:solidFill>
                          <a:effectLst/>
                          <a:latin typeface="Arial" panose="020B0604020202020204" pitchFamily="34" charset="0"/>
                          <a:cs typeface="Arial" panose="020B0604020202020204" pitchFamily="34" charset="0"/>
                        </a:rPr>
                        <a:t>The chorus in Classical Greek drama was a group of actors who described and commented upon the main action of a play with song, dance, and recitation.</a:t>
                      </a:r>
                      <a:endParaRPr lang="en-US" sz="800" b="0" i="0" u="none" strike="noStrike" dirty="0">
                        <a:solidFill>
                          <a:srgbClr val="009900"/>
                        </a:solidFill>
                        <a:effectLst/>
                        <a:latin typeface="Arial" panose="020B0604020202020204" pitchFamily="34" charset="0"/>
                        <a:cs typeface="Arial" panose="020B0604020202020204" pitchFamily="34" charset="0"/>
                      </a:endParaRPr>
                    </a:p>
                  </a:txBody>
                  <a:tcPr marL="4813" marR="4813" marT="481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4061977744"/>
                  </a:ext>
                </a:extLst>
              </a:tr>
              <a:tr h="2797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bg1"/>
                          </a:solidFill>
                          <a:latin typeface="Arial" panose="020B0604020202020204" pitchFamily="34" charset="0"/>
                          <a:cs typeface="Arial" panose="020B0604020202020204" pitchFamily="34" charset="0"/>
                        </a:rPr>
                        <a:t>Movement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US" sz="800" b="0" kern="1200" dirty="0">
                          <a:solidFill>
                            <a:schemeClr val="dk1"/>
                          </a:solidFill>
                          <a:effectLst/>
                          <a:latin typeface="Arial" panose="020B0604020202020204" pitchFamily="34" charset="0"/>
                          <a:ea typeface="+mn-ea"/>
                          <a:cs typeface="Arial" panose="020B0604020202020204" pitchFamily="34" charset="0"/>
                        </a:rPr>
                        <a:t>Where we move to on and around the stage avoiding the blocking  another actor.</a:t>
                      </a:r>
                      <a:endParaRPr lang="en-GB" sz="8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37803"/>
                  </a:ext>
                </a:extLst>
              </a:tr>
              <a:tr h="2318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solidFill>
                            <a:schemeClr val="bg1"/>
                          </a:solidFill>
                          <a:latin typeface="Arial" panose="020B0604020202020204" pitchFamily="34" charset="0"/>
                          <a:cs typeface="Arial" panose="020B0604020202020204" pitchFamily="34" charset="0"/>
                        </a:rPr>
                        <a:t>Narration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US" sz="800" b="0" dirty="0">
                          <a:solidFill>
                            <a:schemeClr val="bg1"/>
                          </a:solidFill>
                          <a:latin typeface="Arial" panose="020B0604020202020204" pitchFamily="34" charset="0"/>
                          <a:cs typeface="Arial" panose="020B0604020202020204" pitchFamily="34" charset="0"/>
                        </a:rPr>
                        <a:t>A commentary delivered to accompany a performance.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641597192"/>
                  </a:ext>
                </a:extLst>
              </a:tr>
              <a:tr h="3015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solidFill>
                            <a:srgbClr val="009900"/>
                          </a:solidFill>
                          <a:latin typeface="Arial" panose="020B0604020202020204" pitchFamily="34" charset="0"/>
                          <a:cs typeface="Arial" panose="020B0604020202020204" pitchFamily="34" charset="0"/>
                        </a:rPr>
                        <a:t>Transition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US" sz="800" dirty="0">
                          <a:solidFill>
                            <a:srgbClr val="009900"/>
                          </a:solidFill>
                          <a:latin typeface="Arial" panose="020B0604020202020204" pitchFamily="34" charset="0"/>
                          <a:cs typeface="Arial" panose="020B0604020202020204" pitchFamily="34" charset="0"/>
                        </a:rPr>
                        <a:t>This is the process in which something changes from one state to another</a:t>
                      </a:r>
                      <a:endParaRPr lang="en-GB" sz="800" dirty="0">
                        <a:solidFill>
                          <a:srgbClr val="009900"/>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376248002"/>
                  </a:ext>
                </a:extLst>
              </a:tr>
              <a:tr h="3644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solidFill>
                            <a:schemeClr val="bg1"/>
                          </a:solidFill>
                          <a:latin typeface="Arial" panose="020B0604020202020204" pitchFamily="34" charset="0"/>
                          <a:cs typeface="Arial" panose="020B0604020202020204" pitchFamily="34" charset="0"/>
                        </a:rPr>
                        <a:t>Gesture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US" sz="800" b="0" i="0" kern="1200" dirty="0">
                          <a:solidFill>
                            <a:schemeClr val="bg1"/>
                          </a:solidFill>
                          <a:effectLst/>
                          <a:latin typeface="Arial" panose="020B0604020202020204" pitchFamily="34" charset="0"/>
                          <a:ea typeface="+mn-ea"/>
                          <a:cs typeface="Arial" panose="020B0604020202020204" pitchFamily="34" charset="0"/>
                        </a:rPr>
                        <a:t>In acting gesture is defined as a sign that communicates a character's action, state of mind and relationship with other characters to an audience.</a:t>
                      </a:r>
                      <a:endParaRPr lang="en-GB" sz="800" b="0" dirty="0">
                        <a:solidFill>
                          <a:schemeClr val="bg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4224091236"/>
                  </a:ext>
                </a:extLst>
              </a:tr>
            </a:tbl>
          </a:graphicData>
        </a:graphic>
      </p:graphicFrame>
      <p:sp>
        <p:nvSpPr>
          <p:cNvPr id="22" name="Explosion 2 21"/>
          <p:cNvSpPr/>
          <p:nvPr/>
        </p:nvSpPr>
        <p:spPr>
          <a:xfrm>
            <a:off x="-5881" y="-20622"/>
            <a:ext cx="2280621" cy="1731981"/>
          </a:xfrm>
          <a:prstGeom prst="irregularSeal2">
            <a:avLst/>
          </a:prstGeom>
          <a:gradFill flip="none" rotWithShape="1">
            <a:gsLst>
              <a:gs pos="0">
                <a:schemeClr val="accent6">
                  <a:lumMod val="75000"/>
                  <a:tint val="66000"/>
                  <a:satMod val="160000"/>
                </a:schemeClr>
              </a:gs>
              <a:gs pos="50000">
                <a:schemeClr val="accent6">
                  <a:lumMod val="75000"/>
                  <a:tint val="44500"/>
                  <a:satMod val="160000"/>
                </a:schemeClr>
              </a:gs>
              <a:gs pos="100000">
                <a:schemeClr val="accent6">
                  <a:lumMod val="75000"/>
                  <a:tint val="23500"/>
                  <a:satMod val="160000"/>
                </a:schemeClr>
              </a:gs>
            </a:gsLst>
            <a:path path="circle">
              <a:fillToRect l="50000" t="50000" r="50000" b="50000"/>
            </a:path>
            <a:tileRect/>
          </a:gradFill>
          <a:ln>
            <a:solidFill>
              <a:schemeClr val="tx1">
                <a:lumMod val="95000"/>
              </a:schemeClr>
            </a:solidFill>
            <a:prstDash val="sysDot"/>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3" name="Rectangle 22"/>
          <p:cNvSpPr/>
          <p:nvPr/>
        </p:nvSpPr>
        <p:spPr>
          <a:xfrm rot="19835710">
            <a:off x="185487" y="515022"/>
            <a:ext cx="1662635" cy="646331"/>
          </a:xfrm>
          <a:prstGeom prst="rect">
            <a:avLst/>
          </a:prstGeom>
        </p:spPr>
        <p:txBody>
          <a:bodyPr wrap="none">
            <a:spAutoFit/>
          </a:bodyPr>
          <a:lstStyle/>
          <a:p>
            <a:pPr algn="ctr"/>
            <a:r>
              <a:rPr lang="en-GB" dirty="0">
                <a:ln>
                  <a:solidFill>
                    <a:schemeClr val="tx1"/>
                  </a:solidFill>
                </a:ln>
                <a:solidFill>
                  <a:schemeClr val="bg1"/>
                </a:solidFill>
                <a:latin typeface="Berlin Sans FB Demi" panose="020E0802020502020306" pitchFamily="34" charset="0"/>
              </a:rPr>
              <a:t>Preparing for </a:t>
            </a:r>
          </a:p>
          <a:p>
            <a:pPr algn="ctr"/>
            <a:r>
              <a:rPr lang="en-GB" dirty="0">
                <a:ln>
                  <a:solidFill>
                    <a:schemeClr val="tx1"/>
                  </a:solidFill>
                </a:ln>
                <a:solidFill>
                  <a:schemeClr val="bg1"/>
                </a:solidFill>
                <a:latin typeface="Berlin Sans FB Demi" panose="020E0802020502020306" pitchFamily="34" charset="0"/>
              </a:rPr>
              <a:t>GCSE DRAMA!</a:t>
            </a:r>
          </a:p>
        </p:txBody>
      </p:sp>
      <p:sp>
        <p:nvSpPr>
          <p:cNvPr id="24" name="Rectangle 23">
            <a:extLst>
              <a:ext uri="{FF2B5EF4-FFF2-40B4-BE49-F238E27FC236}">
                <a16:creationId xmlns:a16="http://schemas.microsoft.com/office/drawing/2014/main" id="{1DA02720-3EB2-4FC6-8322-45C6A4F2D017}"/>
              </a:ext>
            </a:extLst>
          </p:cNvPr>
          <p:cNvSpPr/>
          <p:nvPr/>
        </p:nvSpPr>
        <p:spPr>
          <a:xfrm>
            <a:off x="6318035" y="13172"/>
            <a:ext cx="1769326" cy="338554"/>
          </a:xfrm>
          <a:prstGeom prst="rect">
            <a:avLst/>
          </a:prstGeom>
          <a:gradFill flip="none" rotWithShape="1">
            <a:gsLst>
              <a:gs pos="0">
                <a:schemeClr val="accent6">
                  <a:lumMod val="75000"/>
                  <a:tint val="66000"/>
                  <a:satMod val="160000"/>
                </a:schemeClr>
              </a:gs>
              <a:gs pos="50000">
                <a:schemeClr val="accent6">
                  <a:lumMod val="75000"/>
                  <a:tint val="44500"/>
                  <a:satMod val="160000"/>
                </a:schemeClr>
              </a:gs>
              <a:gs pos="100000">
                <a:schemeClr val="accent6">
                  <a:lumMod val="75000"/>
                  <a:tint val="23500"/>
                  <a:satMod val="160000"/>
                </a:schemeClr>
              </a:gs>
            </a:gsLst>
            <a:path path="circle">
              <a:fillToRect l="50000" t="50000" r="50000" b="50000"/>
            </a:path>
            <a:tileRect/>
          </a:gradFill>
        </p:spPr>
        <p:txBody>
          <a:bodyPr wrap="square">
            <a:spAutoFit/>
          </a:bodyPr>
          <a:lstStyle/>
          <a:p>
            <a:pPr lvl="0" algn="ctr">
              <a:defRPr/>
            </a:pPr>
            <a:r>
              <a:rPr lang="en-GB" sz="1600" dirty="0">
                <a:ln>
                  <a:solidFill>
                    <a:schemeClr val="tx1"/>
                  </a:solidFill>
                </a:ln>
                <a:solidFill>
                  <a:schemeClr val="bg1"/>
                </a:solidFill>
                <a:latin typeface="Berlin Sans FB Demi" panose="020E0802020502020306" pitchFamily="34" charset="0"/>
              </a:rPr>
              <a:t>Stage Types</a:t>
            </a:r>
          </a:p>
        </p:txBody>
      </p:sp>
      <p:pic>
        <p:nvPicPr>
          <p:cNvPr id="25" name="Picture 24">
            <a:extLst>
              <a:ext uri="{FF2B5EF4-FFF2-40B4-BE49-F238E27FC236}">
                <a16:creationId xmlns:a16="http://schemas.microsoft.com/office/drawing/2014/main" id="{FCA101F8-74DD-460C-B7EA-4E224FCD50F8}"/>
              </a:ext>
            </a:extLst>
          </p:cNvPr>
          <p:cNvPicPr>
            <a:picLocks noChangeAspect="1"/>
          </p:cNvPicPr>
          <p:nvPr/>
        </p:nvPicPr>
        <p:blipFill rotWithShape="1">
          <a:blip r:embed="rId3"/>
          <a:srcRect t="28996" r="53738" b="38623"/>
          <a:stretch/>
        </p:blipFill>
        <p:spPr>
          <a:xfrm>
            <a:off x="5429465" y="435991"/>
            <a:ext cx="1777139" cy="1209328"/>
          </a:xfrm>
          <a:prstGeom prst="rect">
            <a:avLst/>
          </a:prstGeom>
        </p:spPr>
      </p:pic>
      <p:pic>
        <p:nvPicPr>
          <p:cNvPr id="26" name="Picture 25">
            <a:extLst>
              <a:ext uri="{FF2B5EF4-FFF2-40B4-BE49-F238E27FC236}">
                <a16:creationId xmlns:a16="http://schemas.microsoft.com/office/drawing/2014/main" id="{C21019CC-615D-4721-9D30-296E18B0974D}"/>
              </a:ext>
            </a:extLst>
          </p:cNvPr>
          <p:cNvPicPr>
            <a:picLocks noChangeAspect="1"/>
          </p:cNvPicPr>
          <p:nvPr/>
        </p:nvPicPr>
        <p:blipFill rotWithShape="1">
          <a:blip r:embed="rId3"/>
          <a:srcRect l="55030" r="-600" b="70045"/>
          <a:stretch/>
        </p:blipFill>
        <p:spPr>
          <a:xfrm>
            <a:off x="7336663" y="435991"/>
            <a:ext cx="1794060" cy="1209328"/>
          </a:xfrm>
          <a:prstGeom prst="rect">
            <a:avLst/>
          </a:prstGeom>
        </p:spPr>
      </p:pic>
      <p:pic>
        <p:nvPicPr>
          <p:cNvPr id="28" name="Picture 27">
            <a:extLst>
              <a:ext uri="{FF2B5EF4-FFF2-40B4-BE49-F238E27FC236}">
                <a16:creationId xmlns:a16="http://schemas.microsoft.com/office/drawing/2014/main" id="{CC976FE4-4B29-409C-B3F5-64315577B447}"/>
              </a:ext>
            </a:extLst>
          </p:cNvPr>
          <p:cNvPicPr>
            <a:picLocks noChangeAspect="1"/>
          </p:cNvPicPr>
          <p:nvPr/>
        </p:nvPicPr>
        <p:blipFill rotWithShape="1">
          <a:blip r:embed="rId3"/>
          <a:srcRect l="54356" t="29954" b="37665"/>
          <a:stretch/>
        </p:blipFill>
        <p:spPr>
          <a:xfrm>
            <a:off x="5460901" y="1705766"/>
            <a:ext cx="1772482" cy="1279887"/>
          </a:xfrm>
          <a:prstGeom prst="rect">
            <a:avLst/>
          </a:prstGeom>
        </p:spPr>
      </p:pic>
      <p:pic>
        <p:nvPicPr>
          <p:cNvPr id="29" name="Picture 28">
            <a:extLst>
              <a:ext uri="{FF2B5EF4-FFF2-40B4-BE49-F238E27FC236}">
                <a16:creationId xmlns:a16="http://schemas.microsoft.com/office/drawing/2014/main" id="{496DFC57-C26B-4A13-90AD-784F8B42F6E2}"/>
              </a:ext>
            </a:extLst>
          </p:cNvPr>
          <p:cNvPicPr>
            <a:picLocks noChangeAspect="1"/>
          </p:cNvPicPr>
          <p:nvPr/>
        </p:nvPicPr>
        <p:blipFill rotWithShape="1">
          <a:blip r:embed="rId3"/>
          <a:srcRect t="61377" r="55140"/>
          <a:stretch/>
        </p:blipFill>
        <p:spPr>
          <a:xfrm>
            <a:off x="7336662" y="1705766"/>
            <a:ext cx="1766253" cy="1257800"/>
          </a:xfrm>
          <a:prstGeom prst="rect">
            <a:avLst/>
          </a:prstGeom>
        </p:spPr>
      </p:pic>
      <p:graphicFrame>
        <p:nvGraphicFramePr>
          <p:cNvPr id="31" name="Table 30">
            <a:extLst>
              <a:ext uri="{FF2B5EF4-FFF2-40B4-BE49-F238E27FC236}">
                <a16:creationId xmlns:a16="http://schemas.microsoft.com/office/drawing/2014/main" id="{13B30D04-2D71-4DD5-A44F-882A5FE04279}"/>
              </a:ext>
            </a:extLst>
          </p:cNvPr>
          <p:cNvGraphicFramePr>
            <a:graphicFrameLocks noGrp="1"/>
          </p:cNvGraphicFramePr>
          <p:nvPr>
            <p:extLst>
              <p:ext uri="{D42A27DB-BD31-4B8C-83A1-F6EECF244321}">
                <p14:modId xmlns:p14="http://schemas.microsoft.com/office/powerpoint/2010/main" val="2450468223"/>
              </p:ext>
            </p:extLst>
          </p:nvPr>
        </p:nvGraphicFramePr>
        <p:xfrm>
          <a:off x="5642232" y="3046100"/>
          <a:ext cx="3376401" cy="3798728"/>
        </p:xfrm>
        <a:graphic>
          <a:graphicData uri="http://schemas.openxmlformats.org/drawingml/2006/table">
            <a:tbl>
              <a:tblPr firstRow="1" bandRow="1">
                <a:tableStyleId>{93296810-A885-4BE3-A3E7-6D5BEEA58F35}</a:tableStyleId>
              </a:tblPr>
              <a:tblGrid>
                <a:gridCol w="1030546">
                  <a:extLst>
                    <a:ext uri="{9D8B030D-6E8A-4147-A177-3AD203B41FA5}">
                      <a16:colId xmlns:a16="http://schemas.microsoft.com/office/drawing/2014/main" val="1955688209"/>
                    </a:ext>
                  </a:extLst>
                </a:gridCol>
                <a:gridCol w="2345855">
                  <a:extLst>
                    <a:ext uri="{9D8B030D-6E8A-4147-A177-3AD203B41FA5}">
                      <a16:colId xmlns:a16="http://schemas.microsoft.com/office/drawing/2014/main" val="534439190"/>
                    </a:ext>
                  </a:extLst>
                </a:gridCol>
              </a:tblGrid>
              <a:tr h="284099">
                <a:tc gridSpan="2">
                  <a:txBody>
                    <a:bodyPr/>
                    <a:lstStyle/>
                    <a:p>
                      <a:pPr algn="ctr"/>
                      <a:r>
                        <a:rPr lang="en-GB" sz="1100" dirty="0">
                          <a:latin typeface="Calibri" panose="020F0502020204030204" pitchFamily="34" charset="0"/>
                          <a:cs typeface="Calibri" panose="020F0502020204030204" pitchFamily="34" charset="0"/>
                        </a:rPr>
                        <a:t>Tasks</a:t>
                      </a:r>
                    </a:p>
                  </a:txBody>
                  <a:tcPr/>
                </a:tc>
                <a:tc hMerge="1">
                  <a:txBody>
                    <a:bodyPr/>
                    <a:lstStyle/>
                    <a:p>
                      <a:endParaRPr lang="en-GB" dirty="0"/>
                    </a:p>
                  </a:txBody>
                  <a:tcPr/>
                </a:tc>
                <a:extLst>
                  <a:ext uri="{0D108BD9-81ED-4DB2-BD59-A6C34878D82A}">
                    <a16:rowId xmlns:a16="http://schemas.microsoft.com/office/drawing/2014/main" val="2613883890"/>
                  </a:ext>
                </a:extLst>
              </a:tr>
              <a:tr h="253307">
                <a:tc>
                  <a:txBody>
                    <a:bodyPr/>
                    <a:lstStyle/>
                    <a:p>
                      <a:r>
                        <a:rPr lang="en-GB" sz="10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Week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Calibri" panose="020F0502020204030204" pitchFamily="34" charset="0"/>
                          <a:cs typeface="Calibri" panose="020F0502020204030204" pitchFamily="34" charset="0"/>
                        </a:rPr>
                        <a:t>Create a Theatre Etiquette poster</a:t>
                      </a:r>
                      <a:endParaRPr lang="en-GB" sz="1000" dirty="0">
                        <a:solidFill>
                          <a:schemeClr val="bg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87958258"/>
                  </a:ext>
                </a:extLst>
              </a:tr>
              <a:tr h="411623">
                <a:tc>
                  <a:txBody>
                    <a:bodyPr/>
                    <a:lstStyle/>
                    <a:p>
                      <a:r>
                        <a:rPr lang="en-GB" sz="10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Week 2</a:t>
                      </a:r>
                    </a:p>
                  </a:txBody>
                  <a:tcPr/>
                </a:tc>
                <a:tc>
                  <a:txBody>
                    <a:bodyPr/>
                    <a:lstStyle/>
                    <a:p>
                      <a:r>
                        <a:rPr lang="en-GB" sz="1000" dirty="0">
                          <a:latin typeface="Calibri" panose="020F0502020204030204" pitchFamily="34" charset="0"/>
                          <a:cs typeface="Calibri" panose="020F0502020204030204" pitchFamily="34" charset="0"/>
                        </a:rPr>
                        <a:t>Create a Physical &amp; Vocal Skills quiz and host with family!</a:t>
                      </a:r>
                    </a:p>
                  </a:txBody>
                  <a:tcPr/>
                </a:tc>
                <a:extLst>
                  <a:ext uri="{0D108BD9-81ED-4DB2-BD59-A6C34878D82A}">
                    <a16:rowId xmlns:a16="http://schemas.microsoft.com/office/drawing/2014/main" val="985796505"/>
                  </a:ext>
                </a:extLst>
              </a:tr>
              <a:tr h="569940">
                <a:tc>
                  <a:txBody>
                    <a:bodyPr/>
                    <a:lstStyle/>
                    <a:p>
                      <a:r>
                        <a:rPr lang="en-GB" sz="10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Week 3</a:t>
                      </a:r>
                    </a:p>
                  </a:txBody>
                  <a:tcPr/>
                </a:tc>
                <a:tc>
                  <a:txBody>
                    <a:bodyPr/>
                    <a:lstStyle/>
                    <a:p>
                      <a:r>
                        <a:rPr lang="en-GB" sz="1000" dirty="0">
                          <a:latin typeface="Calibri" panose="020F0502020204030204" pitchFamily="34" charset="0"/>
                          <a:cs typeface="Calibri" panose="020F0502020204030204" pitchFamily="34" charset="0"/>
                        </a:rPr>
                        <a:t>Create a quiz on all the Knowledge/Skills you are acquiring this term and practice with the family</a:t>
                      </a:r>
                    </a:p>
                  </a:txBody>
                  <a:tcPr/>
                </a:tc>
                <a:extLst>
                  <a:ext uri="{0D108BD9-81ED-4DB2-BD59-A6C34878D82A}">
                    <a16:rowId xmlns:a16="http://schemas.microsoft.com/office/drawing/2014/main" val="3336999713"/>
                  </a:ext>
                </a:extLst>
              </a:tr>
              <a:tr h="569940">
                <a:tc>
                  <a:txBody>
                    <a:bodyPr/>
                    <a:lstStyle/>
                    <a:p>
                      <a:r>
                        <a:rPr lang="en-GB" sz="10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Week 4</a:t>
                      </a:r>
                    </a:p>
                  </a:txBody>
                  <a:tcPr/>
                </a:tc>
                <a:tc>
                  <a:txBody>
                    <a:bodyPr/>
                    <a:lstStyle/>
                    <a:p>
                      <a:r>
                        <a:rPr lang="en-GB" sz="1000" dirty="0">
                          <a:latin typeface="Calibri" panose="020F0502020204030204" pitchFamily="34" charset="0"/>
                          <a:cs typeface="Calibri" panose="020F0502020204030204" pitchFamily="34" charset="0"/>
                        </a:rPr>
                        <a:t>Create a costume design for a performer playing the role of one of the donkeys</a:t>
                      </a:r>
                    </a:p>
                  </a:txBody>
                  <a:tcPr/>
                </a:tc>
                <a:extLst>
                  <a:ext uri="{0D108BD9-81ED-4DB2-BD59-A6C34878D82A}">
                    <a16:rowId xmlns:a16="http://schemas.microsoft.com/office/drawing/2014/main" val="1757600034"/>
                  </a:ext>
                </a:extLst>
              </a:tr>
              <a:tr h="411623">
                <a:tc>
                  <a:txBody>
                    <a:bodyPr/>
                    <a:lstStyle/>
                    <a:p>
                      <a:r>
                        <a:rPr lang="en-GB" sz="10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Week 5</a:t>
                      </a:r>
                    </a:p>
                  </a:txBody>
                  <a:tcPr/>
                </a:tc>
                <a:tc>
                  <a:txBody>
                    <a:bodyPr/>
                    <a:lstStyle/>
                    <a:p>
                      <a:r>
                        <a:rPr lang="en-GB" sz="1000" dirty="0">
                          <a:latin typeface="Calibri" panose="020F0502020204030204" pitchFamily="34" charset="0"/>
                          <a:cs typeface="Calibri" panose="020F0502020204030204" pitchFamily="34" charset="0"/>
                        </a:rPr>
                        <a:t>Sketch out the different stage types and match them with the right title</a:t>
                      </a:r>
                    </a:p>
                  </a:txBody>
                  <a:tcPr/>
                </a:tc>
                <a:extLst>
                  <a:ext uri="{0D108BD9-81ED-4DB2-BD59-A6C34878D82A}">
                    <a16:rowId xmlns:a16="http://schemas.microsoft.com/office/drawing/2014/main" val="2929868613"/>
                  </a:ext>
                </a:extLst>
              </a:tr>
              <a:tr h="569940">
                <a:tc>
                  <a:txBody>
                    <a:bodyPr/>
                    <a:lstStyle/>
                    <a:p>
                      <a:r>
                        <a:rPr lang="en-GB" sz="10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Week 6</a:t>
                      </a:r>
                    </a:p>
                  </a:txBody>
                  <a:tcPr/>
                </a:tc>
                <a:tc>
                  <a:txBody>
                    <a:bodyPr/>
                    <a:lstStyle/>
                    <a:p>
                      <a:r>
                        <a:rPr lang="en-GB" sz="1000" dirty="0">
                          <a:latin typeface="Calibri" panose="020F0502020204030204" pitchFamily="34" charset="0"/>
                          <a:cs typeface="Calibri" panose="020F0502020204030204" pitchFamily="34" charset="0"/>
                        </a:rPr>
                        <a:t>Listen to Fleetwood Mac ‘Albatross’ and write down all the words/phrases that come to mind.</a:t>
                      </a:r>
                    </a:p>
                  </a:txBody>
                  <a:tcPr/>
                </a:tc>
                <a:extLst>
                  <a:ext uri="{0D108BD9-81ED-4DB2-BD59-A6C34878D82A}">
                    <a16:rowId xmlns:a16="http://schemas.microsoft.com/office/drawing/2014/main" val="93216413"/>
                  </a:ext>
                </a:extLst>
              </a:tr>
              <a:tr h="728256">
                <a:tc>
                  <a:txBody>
                    <a:bodyPr/>
                    <a:lstStyle/>
                    <a:p>
                      <a:r>
                        <a:rPr lang="en-GB" sz="1000" b="1" u="sng"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Week 7</a:t>
                      </a:r>
                    </a:p>
                  </a:txBody>
                  <a:tcPr/>
                </a:tc>
                <a:tc>
                  <a:txBody>
                    <a:bodyPr/>
                    <a:lstStyle/>
                    <a:p>
                      <a:r>
                        <a:rPr lang="en-GB" sz="1000" dirty="0">
                          <a:latin typeface="Calibri" panose="020F0502020204030204" pitchFamily="34" charset="0"/>
                          <a:cs typeface="Calibri" panose="020F0502020204030204" pitchFamily="34" charset="0"/>
                        </a:rPr>
                        <a:t>Make a quiz out of the Roles and Responsibilities terms and practice with the family – this is a key part of Section A of the GCSE Drama Exam!</a:t>
                      </a:r>
                    </a:p>
                  </a:txBody>
                  <a:tcPr/>
                </a:tc>
                <a:extLst>
                  <a:ext uri="{0D108BD9-81ED-4DB2-BD59-A6C34878D82A}">
                    <a16:rowId xmlns:a16="http://schemas.microsoft.com/office/drawing/2014/main" val="3064437048"/>
                  </a:ext>
                </a:extLst>
              </a:tr>
            </a:tbl>
          </a:graphicData>
        </a:graphic>
      </p:graphicFrame>
      <p:pic>
        <p:nvPicPr>
          <p:cNvPr id="34" name="Picture 4" descr="Brain Clipart Emoji - Brain Talking Cartoon - Png Download (#1210336) -  PinClipart">
            <a:extLst>
              <a:ext uri="{FF2B5EF4-FFF2-40B4-BE49-F238E27FC236}">
                <a16:creationId xmlns:a16="http://schemas.microsoft.com/office/drawing/2014/main" id="{075DA282-35FD-47A5-81FA-68B4DD4517B4}"/>
              </a:ext>
            </a:extLst>
          </p:cNvPr>
          <p:cNvPicPr>
            <a:picLocks noChangeAspect="1" noChangeArrowheads="1"/>
          </p:cNvPicPr>
          <p:nvPr/>
        </p:nvPicPr>
        <p:blipFill>
          <a:blip r:embed="rId4" cstate="print">
            <a:extLst>
              <a:ext uri="{BEBA8EAE-BF5A-486C-A8C5-ECC9F3942E4B}">
                <a14:imgProps xmlns:a14="http://schemas.microsoft.com/office/drawing/2010/main">
                  <a14:imgLayer r:embed="rId5">
                    <a14:imgEffect>
                      <a14:backgroundRemoval t="1791" b="94353" l="3523" r="96364"/>
                    </a14:imgEffect>
                  </a14:imgLayer>
                </a14:imgProps>
              </a:ext>
              <a:ext uri="{28A0092B-C50C-407E-A947-70E740481C1C}">
                <a14:useLocalDpi xmlns:a14="http://schemas.microsoft.com/office/drawing/2010/main" val="0"/>
              </a:ext>
            </a:extLst>
          </a:blip>
          <a:srcRect/>
          <a:stretch>
            <a:fillRect/>
          </a:stretch>
        </p:blipFill>
        <p:spPr bwMode="auto">
          <a:xfrm rot="798363">
            <a:off x="8484230" y="2862999"/>
            <a:ext cx="737595" cy="608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948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graphicFrame>
        <p:nvGraphicFramePr>
          <p:cNvPr id="14" name="Table 13">
            <a:extLst>
              <a:ext uri="{FF2B5EF4-FFF2-40B4-BE49-F238E27FC236}">
                <a16:creationId xmlns:a16="http://schemas.microsoft.com/office/drawing/2014/main" id="{432B05AE-2FBB-405C-A0FA-BB18139D8FB4}"/>
              </a:ext>
            </a:extLst>
          </p:cNvPr>
          <p:cNvGraphicFramePr>
            <a:graphicFrameLocks noGrp="1"/>
          </p:cNvGraphicFramePr>
          <p:nvPr>
            <p:extLst>
              <p:ext uri="{D42A27DB-BD31-4B8C-83A1-F6EECF244321}">
                <p14:modId xmlns:p14="http://schemas.microsoft.com/office/powerpoint/2010/main" val="4216901260"/>
              </p:ext>
            </p:extLst>
          </p:nvPr>
        </p:nvGraphicFramePr>
        <p:xfrm>
          <a:off x="39933" y="34921"/>
          <a:ext cx="4298993" cy="6754142"/>
        </p:xfrm>
        <a:graphic>
          <a:graphicData uri="http://schemas.openxmlformats.org/drawingml/2006/table">
            <a:tbl>
              <a:tblPr firstRow="1" firstCol="1" bandRow="1">
                <a:tableStyleId>{93296810-A885-4BE3-A3E7-6D5BEEA58F35}</a:tableStyleId>
              </a:tblPr>
              <a:tblGrid>
                <a:gridCol w="792007">
                  <a:extLst>
                    <a:ext uri="{9D8B030D-6E8A-4147-A177-3AD203B41FA5}">
                      <a16:colId xmlns:a16="http://schemas.microsoft.com/office/drawing/2014/main" val="20000"/>
                    </a:ext>
                  </a:extLst>
                </a:gridCol>
                <a:gridCol w="3506986">
                  <a:extLst>
                    <a:ext uri="{9D8B030D-6E8A-4147-A177-3AD203B41FA5}">
                      <a16:colId xmlns:a16="http://schemas.microsoft.com/office/drawing/2014/main" val="20001"/>
                    </a:ext>
                  </a:extLst>
                </a:gridCol>
              </a:tblGrid>
              <a:tr h="307565">
                <a:tc gridSpan="2">
                  <a:txBody>
                    <a:bodyPr/>
                    <a:lstStyle/>
                    <a:p>
                      <a:pPr algn="ctr">
                        <a:lnSpc>
                          <a:spcPct val="107000"/>
                        </a:lnSpc>
                        <a:spcBef>
                          <a:spcPts val="600"/>
                        </a:spcBef>
                        <a:spcAft>
                          <a:spcPts val="600"/>
                        </a:spcAft>
                      </a:pPr>
                      <a:r>
                        <a:rPr lang="en-GB" sz="1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Role and responsibilities </a:t>
                      </a:r>
                      <a:endParaRPr lang="en-GB" sz="1400" b="1"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tc hMerge="1">
                  <a:txBody>
                    <a:bodyPr/>
                    <a:lstStyle/>
                    <a:p>
                      <a:pPr algn="l">
                        <a:lnSpc>
                          <a:spcPct val="107000"/>
                        </a:lnSpc>
                        <a:spcBef>
                          <a:spcPts val="600"/>
                        </a:spcBef>
                        <a:spcAft>
                          <a:spcPts val="600"/>
                        </a:spcAft>
                      </a:pPr>
                      <a:endParaRPr lang="en-GB" sz="1000" b="1"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tc>
                <a:extLst>
                  <a:ext uri="{0D108BD9-81ED-4DB2-BD59-A6C34878D82A}">
                    <a16:rowId xmlns:a16="http://schemas.microsoft.com/office/drawing/2014/main" val="10000"/>
                  </a:ext>
                </a:extLst>
              </a:tr>
              <a:tr h="183268">
                <a:tc>
                  <a:txBody>
                    <a:bodyPr/>
                    <a:lstStyle/>
                    <a:p>
                      <a:pPr algn="l">
                        <a:lnSpc>
                          <a:spcPct val="107000"/>
                        </a:lnSpc>
                        <a:spcBef>
                          <a:spcPts val="600"/>
                        </a:spcBef>
                        <a:spcAft>
                          <a:spcPts val="600"/>
                        </a:spcAft>
                      </a:pPr>
                      <a:r>
                        <a:rPr lang="en-GB" sz="800" dirty="0">
                          <a:effectLst/>
                          <a:latin typeface="Arial" panose="020B0604020202020204" pitchFamily="34" charset="0"/>
                          <a:cs typeface="Arial" panose="020B0604020202020204" pitchFamily="34" charset="0"/>
                        </a:rPr>
                        <a:t>Playwright </a:t>
                      </a:r>
                      <a:endParaRPr lang="en-GB" sz="800" dirty="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tc>
                  <a:txBody>
                    <a:bodyPr/>
                    <a:lstStyle/>
                    <a:p>
                      <a:pPr algn="l">
                        <a:lnSpc>
                          <a:spcPct val="107000"/>
                        </a:lnSpc>
                        <a:spcBef>
                          <a:spcPts val="600"/>
                        </a:spcBef>
                        <a:spcAft>
                          <a:spcPts val="600"/>
                        </a:spcAft>
                      </a:pPr>
                      <a:r>
                        <a:rPr lang="en-GB" sz="800" dirty="0">
                          <a:effectLst/>
                          <a:latin typeface="Arial" panose="020B0604020202020204" pitchFamily="34" charset="0"/>
                          <a:cs typeface="Arial" panose="020B0604020202020204" pitchFamily="34" charset="0"/>
                        </a:rPr>
                        <a:t>This is the name given to the person who writes the play. </a:t>
                      </a:r>
                      <a:endParaRPr lang="en-GB" sz="800" dirty="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extLst>
                  <a:ext uri="{0D108BD9-81ED-4DB2-BD59-A6C34878D82A}">
                    <a16:rowId xmlns:a16="http://schemas.microsoft.com/office/drawing/2014/main" val="10001"/>
                  </a:ext>
                </a:extLst>
              </a:tr>
              <a:tr h="365224">
                <a:tc>
                  <a:txBody>
                    <a:bodyPr/>
                    <a:lstStyle/>
                    <a:p>
                      <a:pPr algn="l">
                        <a:lnSpc>
                          <a:spcPct val="107000"/>
                        </a:lnSpc>
                        <a:spcBef>
                          <a:spcPts val="600"/>
                        </a:spcBef>
                        <a:spcAft>
                          <a:spcPts val="600"/>
                        </a:spcAft>
                      </a:pPr>
                      <a:r>
                        <a:rPr lang="en-GB" sz="800">
                          <a:effectLst/>
                          <a:latin typeface="Arial" panose="020B0604020202020204" pitchFamily="34" charset="0"/>
                          <a:cs typeface="Arial" panose="020B0604020202020204" pitchFamily="34" charset="0"/>
                        </a:rPr>
                        <a:t>Performer </a:t>
                      </a:r>
                      <a:endParaRPr lang="en-GB" sz="80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tc>
                  <a:txBody>
                    <a:bodyPr/>
                    <a:lstStyle/>
                    <a:p>
                      <a:pPr algn="l">
                        <a:lnSpc>
                          <a:spcPct val="107000"/>
                        </a:lnSpc>
                        <a:spcBef>
                          <a:spcPts val="600"/>
                        </a:spcBef>
                        <a:spcAft>
                          <a:spcPts val="600"/>
                        </a:spcAft>
                      </a:pPr>
                      <a:r>
                        <a:rPr lang="en-GB" sz="800">
                          <a:effectLst/>
                          <a:latin typeface="Arial" panose="020B0604020202020204" pitchFamily="34" charset="0"/>
                          <a:cs typeface="Arial" panose="020B0604020202020204" pitchFamily="34" charset="0"/>
                        </a:rPr>
                        <a:t>A performer is an actor or entertainer who realises a role or performance in front of an audience. </a:t>
                      </a:r>
                      <a:endParaRPr lang="en-GB" sz="80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extLst>
                  <a:ext uri="{0D108BD9-81ED-4DB2-BD59-A6C34878D82A}">
                    <a16:rowId xmlns:a16="http://schemas.microsoft.com/office/drawing/2014/main" val="10002"/>
                  </a:ext>
                </a:extLst>
              </a:tr>
              <a:tr h="248661">
                <a:tc>
                  <a:txBody>
                    <a:bodyPr/>
                    <a:lstStyle/>
                    <a:p>
                      <a:pPr algn="l">
                        <a:lnSpc>
                          <a:spcPct val="107000"/>
                        </a:lnSpc>
                        <a:spcBef>
                          <a:spcPts val="600"/>
                        </a:spcBef>
                        <a:spcAft>
                          <a:spcPts val="600"/>
                        </a:spcAft>
                      </a:pPr>
                      <a:r>
                        <a:rPr lang="en-GB" sz="800">
                          <a:effectLst/>
                          <a:latin typeface="Arial" panose="020B0604020202020204" pitchFamily="34" charset="0"/>
                          <a:cs typeface="Arial" panose="020B0604020202020204" pitchFamily="34" charset="0"/>
                        </a:rPr>
                        <a:t>Understudy </a:t>
                      </a:r>
                      <a:endParaRPr lang="en-GB" sz="80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tc>
                  <a:txBody>
                    <a:bodyPr/>
                    <a:lstStyle/>
                    <a:p>
                      <a:pPr algn="l">
                        <a:lnSpc>
                          <a:spcPct val="107000"/>
                        </a:lnSpc>
                        <a:spcBef>
                          <a:spcPts val="600"/>
                        </a:spcBef>
                        <a:spcAft>
                          <a:spcPts val="600"/>
                        </a:spcAft>
                      </a:pPr>
                      <a:r>
                        <a:rPr lang="en-GB" sz="800" dirty="0">
                          <a:effectLst/>
                          <a:latin typeface="Arial" panose="020B0604020202020204" pitchFamily="34" charset="0"/>
                          <a:cs typeface="Arial" panose="020B0604020202020204" pitchFamily="34" charset="0"/>
                        </a:rPr>
                        <a:t>An actor who studies another’s role so that they can take over when needed. </a:t>
                      </a:r>
                      <a:endParaRPr lang="en-GB" sz="800" dirty="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extLst>
                  <a:ext uri="{0D108BD9-81ED-4DB2-BD59-A6C34878D82A}">
                    <a16:rowId xmlns:a16="http://schemas.microsoft.com/office/drawing/2014/main" val="10003"/>
                  </a:ext>
                </a:extLst>
              </a:tr>
              <a:tr h="554709">
                <a:tc>
                  <a:txBody>
                    <a:bodyPr/>
                    <a:lstStyle/>
                    <a:p>
                      <a:pPr algn="l">
                        <a:lnSpc>
                          <a:spcPct val="107000"/>
                        </a:lnSpc>
                        <a:spcBef>
                          <a:spcPts val="600"/>
                        </a:spcBef>
                        <a:spcAft>
                          <a:spcPts val="600"/>
                        </a:spcAft>
                      </a:pPr>
                      <a:r>
                        <a:rPr lang="en-GB" sz="800">
                          <a:effectLst/>
                          <a:latin typeface="Arial" panose="020B0604020202020204" pitchFamily="34" charset="0"/>
                          <a:cs typeface="Arial" panose="020B0604020202020204" pitchFamily="34" charset="0"/>
                        </a:rPr>
                        <a:t>Lighting designer </a:t>
                      </a:r>
                      <a:endParaRPr lang="en-GB" sz="80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tc>
                  <a:txBody>
                    <a:bodyPr/>
                    <a:lstStyle/>
                    <a:p>
                      <a:pPr algn="l">
                        <a:lnSpc>
                          <a:spcPct val="107000"/>
                        </a:lnSpc>
                        <a:spcBef>
                          <a:spcPts val="600"/>
                        </a:spcBef>
                        <a:spcAft>
                          <a:spcPts val="600"/>
                        </a:spcAft>
                      </a:pPr>
                      <a:r>
                        <a:rPr lang="en-GB" sz="800" dirty="0">
                          <a:effectLst/>
                          <a:latin typeface="Arial" panose="020B0604020202020204" pitchFamily="34" charset="0"/>
                          <a:cs typeface="Arial" panose="020B0604020202020204" pitchFamily="34" charset="0"/>
                        </a:rPr>
                        <a:t>The lighting designer is responsible for designing the lighting states and, if required, special lighting effects for a performance. The final design will result in a lighting plot which is a list of the lighting states and their cues. </a:t>
                      </a:r>
                      <a:endParaRPr lang="en-GB" sz="800" dirty="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extLst>
                  <a:ext uri="{0D108BD9-81ED-4DB2-BD59-A6C34878D82A}">
                    <a16:rowId xmlns:a16="http://schemas.microsoft.com/office/drawing/2014/main" val="10004"/>
                  </a:ext>
                </a:extLst>
              </a:tr>
              <a:tr h="744194">
                <a:tc>
                  <a:txBody>
                    <a:bodyPr/>
                    <a:lstStyle/>
                    <a:p>
                      <a:pPr algn="l">
                        <a:lnSpc>
                          <a:spcPct val="107000"/>
                        </a:lnSpc>
                        <a:spcBef>
                          <a:spcPts val="600"/>
                        </a:spcBef>
                        <a:spcAft>
                          <a:spcPts val="600"/>
                        </a:spcAft>
                      </a:pPr>
                      <a:r>
                        <a:rPr lang="en-GB" sz="800">
                          <a:effectLst/>
                          <a:latin typeface="Arial" panose="020B0604020202020204" pitchFamily="34" charset="0"/>
                          <a:cs typeface="Arial" panose="020B0604020202020204" pitchFamily="34" charset="0"/>
                        </a:rPr>
                        <a:t>Sound designer </a:t>
                      </a:r>
                      <a:endParaRPr lang="en-GB" sz="80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tc>
                  <a:txBody>
                    <a:bodyPr/>
                    <a:lstStyle/>
                    <a:p>
                      <a:pPr algn="l">
                        <a:lnSpc>
                          <a:spcPct val="107000"/>
                        </a:lnSpc>
                        <a:spcBef>
                          <a:spcPts val="600"/>
                        </a:spcBef>
                        <a:spcAft>
                          <a:spcPts val="600"/>
                        </a:spcAft>
                      </a:pPr>
                      <a:r>
                        <a:rPr lang="en-GB" sz="800" dirty="0">
                          <a:effectLst/>
                          <a:latin typeface="Arial" panose="020B0604020202020204" pitchFamily="34" charset="0"/>
                          <a:cs typeface="Arial" panose="020B0604020202020204" pitchFamily="34" charset="0"/>
                        </a:rPr>
                        <a:t>The sound designer is responsible for designing the sound required for a performance. This may include underscoring, intro and outro music as well as specific effects. The final design will result in a sound plot which is a list of the sounds required and their cues. </a:t>
                      </a:r>
                      <a:endParaRPr lang="en-GB" sz="800" dirty="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extLst>
                  <a:ext uri="{0D108BD9-81ED-4DB2-BD59-A6C34878D82A}">
                    <a16:rowId xmlns:a16="http://schemas.microsoft.com/office/drawing/2014/main" val="10005"/>
                  </a:ext>
                </a:extLst>
              </a:tr>
              <a:tr h="554709">
                <a:tc>
                  <a:txBody>
                    <a:bodyPr/>
                    <a:lstStyle/>
                    <a:p>
                      <a:pPr algn="l">
                        <a:lnSpc>
                          <a:spcPct val="107000"/>
                        </a:lnSpc>
                        <a:spcBef>
                          <a:spcPts val="600"/>
                        </a:spcBef>
                        <a:spcAft>
                          <a:spcPts val="600"/>
                        </a:spcAft>
                      </a:pPr>
                      <a:r>
                        <a:rPr lang="en-GB" sz="800">
                          <a:effectLst/>
                          <a:latin typeface="Arial" panose="020B0604020202020204" pitchFamily="34" charset="0"/>
                          <a:cs typeface="Arial" panose="020B0604020202020204" pitchFamily="34" charset="0"/>
                        </a:rPr>
                        <a:t>Set designer </a:t>
                      </a:r>
                      <a:endParaRPr lang="en-GB" sz="80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tc>
                  <a:txBody>
                    <a:bodyPr/>
                    <a:lstStyle/>
                    <a:p>
                      <a:pPr algn="l">
                        <a:lnSpc>
                          <a:spcPct val="107000"/>
                        </a:lnSpc>
                        <a:spcBef>
                          <a:spcPts val="600"/>
                        </a:spcBef>
                        <a:spcAft>
                          <a:spcPts val="600"/>
                        </a:spcAft>
                      </a:pPr>
                      <a:r>
                        <a:rPr lang="en-GB" sz="800" dirty="0">
                          <a:effectLst/>
                          <a:latin typeface="Arial" panose="020B0604020202020204" pitchFamily="34" charset="0"/>
                          <a:cs typeface="Arial" panose="020B0604020202020204" pitchFamily="34" charset="0"/>
                        </a:rPr>
                        <a:t>The set designer is responsible for the design of the set for a performance. They will work closely with the director and other designers so that there is unity between all the designs and the needs of the performance. </a:t>
                      </a:r>
                      <a:endParaRPr lang="en-GB" sz="800" dirty="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extLst>
                  <a:ext uri="{0D108BD9-81ED-4DB2-BD59-A6C34878D82A}">
                    <a16:rowId xmlns:a16="http://schemas.microsoft.com/office/drawing/2014/main" val="10006"/>
                  </a:ext>
                </a:extLst>
              </a:tr>
              <a:tr h="365224">
                <a:tc>
                  <a:txBody>
                    <a:bodyPr/>
                    <a:lstStyle/>
                    <a:p>
                      <a:pPr algn="l">
                        <a:lnSpc>
                          <a:spcPct val="107000"/>
                        </a:lnSpc>
                        <a:spcBef>
                          <a:spcPts val="600"/>
                        </a:spcBef>
                        <a:spcAft>
                          <a:spcPts val="600"/>
                        </a:spcAft>
                      </a:pPr>
                      <a:r>
                        <a:rPr lang="en-GB" sz="800">
                          <a:effectLst/>
                          <a:latin typeface="Arial" panose="020B0604020202020204" pitchFamily="34" charset="0"/>
                          <a:cs typeface="Arial" panose="020B0604020202020204" pitchFamily="34" charset="0"/>
                        </a:rPr>
                        <a:t>Costume designer </a:t>
                      </a:r>
                      <a:endParaRPr lang="en-GB" sz="80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tc>
                  <a:txBody>
                    <a:bodyPr/>
                    <a:lstStyle/>
                    <a:p>
                      <a:pPr algn="l">
                        <a:lnSpc>
                          <a:spcPct val="107000"/>
                        </a:lnSpc>
                        <a:spcBef>
                          <a:spcPts val="600"/>
                        </a:spcBef>
                        <a:spcAft>
                          <a:spcPts val="600"/>
                        </a:spcAft>
                      </a:pPr>
                      <a:r>
                        <a:rPr lang="en-GB" sz="800" dirty="0">
                          <a:effectLst/>
                          <a:latin typeface="Arial" panose="020B0604020202020204" pitchFamily="34" charset="0"/>
                          <a:cs typeface="Arial" panose="020B0604020202020204" pitchFamily="34" charset="0"/>
                        </a:rPr>
                        <a:t>The person who designs the costumes for a performance. The costume department of a theatre is often called the wardrobe. </a:t>
                      </a:r>
                      <a:endParaRPr lang="en-GB" sz="800" dirty="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extLst>
                  <a:ext uri="{0D108BD9-81ED-4DB2-BD59-A6C34878D82A}">
                    <a16:rowId xmlns:a16="http://schemas.microsoft.com/office/drawing/2014/main" val="10007"/>
                  </a:ext>
                </a:extLst>
              </a:tr>
              <a:tr h="365224">
                <a:tc>
                  <a:txBody>
                    <a:bodyPr/>
                    <a:lstStyle/>
                    <a:p>
                      <a:pPr algn="l">
                        <a:lnSpc>
                          <a:spcPct val="107000"/>
                        </a:lnSpc>
                        <a:spcBef>
                          <a:spcPts val="600"/>
                        </a:spcBef>
                        <a:spcAft>
                          <a:spcPts val="600"/>
                        </a:spcAft>
                      </a:pPr>
                      <a:r>
                        <a:rPr lang="en-GB" sz="800">
                          <a:effectLst/>
                          <a:latin typeface="Arial" panose="020B0604020202020204" pitchFamily="34" charset="0"/>
                          <a:cs typeface="Arial" panose="020B0604020202020204" pitchFamily="34" charset="0"/>
                        </a:rPr>
                        <a:t>Puppet designer </a:t>
                      </a:r>
                      <a:endParaRPr lang="en-GB" sz="80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tc>
                  <a:txBody>
                    <a:bodyPr/>
                    <a:lstStyle/>
                    <a:p>
                      <a:pPr algn="l">
                        <a:lnSpc>
                          <a:spcPct val="107000"/>
                        </a:lnSpc>
                        <a:spcBef>
                          <a:spcPts val="600"/>
                        </a:spcBef>
                        <a:spcAft>
                          <a:spcPts val="600"/>
                        </a:spcAft>
                      </a:pPr>
                      <a:r>
                        <a:rPr lang="en-GB" sz="800" dirty="0">
                          <a:effectLst/>
                          <a:latin typeface="Arial" panose="020B0604020202020204" pitchFamily="34" charset="0"/>
                          <a:cs typeface="Arial" panose="020B0604020202020204" pitchFamily="34" charset="0"/>
                        </a:rPr>
                        <a:t>The person who designs the puppets for a performance. </a:t>
                      </a:r>
                      <a:endParaRPr lang="en-GB" sz="800" dirty="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extLst>
                  <a:ext uri="{0D108BD9-81ED-4DB2-BD59-A6C34878D82A}">
                    <a16:rowId xmlns:a16="http://schemas.microsoft.com/office/drawing/2014/main" val="10008"/>
                  </a:ext>
                </a:extLst>
              </a:tr>
              <a:tr h="554709">
                <a:tc>
                  <a:txBody>
                    <a:bodyPr/>
                    <a:lstStyle/>
                    <a:p>
                      <a:pPr algn="l">
                        <a:lnSpc>
                          <a:spcPct val="107000"/>
                        </a:lnSpc>
                        <a:spcBef>
                          <a:spcPts val="600"/>
                        </a:spcBef>
                        <a:spcAft>
                          <a:spcPts val="600"/>
                        </a:spcAft>
                      </a:pPr>
                      <a:r>
                        <a:rPr lang="en-GB" sz="800">
                          <a:effectLst/>
                          <a:latin typeface="Arial" panose="020B0604020202020204" pitchFamily="34" charset="0"/>
                          <a:cs typeface="Arial" panose="020B0604020202020204" pitchFamily="34" charset="0"/>
                        </a:rPr>
                        <a:t>Technician </a:t>
                      </a:r>
                      <a:endParaRPr lang="en-GB" sz="80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tc>
                  <a:txBody>
                    <a:bodyPr/>
                    <a:lstStyle/>
                    <a:p>
                      <a:pPr algn="l">
                        <a:lnSpc>
                          <a:spcPct val="107000"/>
                        </a:lnSpc>
                        <a:spcBef>
                          <a:spcPts val="600"/>
                        </a:spcBef>
                        <a:spcAft>
                          <a:spcPts val="600"/>
                        </a:spcAft>
                      </a:pPr>
                      <a:r>
                        <a:rPr lang="en-GB" sz="800" dirty="0">
                          <a:effectLst/>
                          <a:latin typeface="Arial" panose="020B0604020202020204" pitchFamily="34" charset="0"/>
                          <a:cs typeface="Arial" panose="020B0604020202020204" pitchFamily="34" charset="0"/>
                        </a:rPr>
                        <a:t>A person who works backstage either setting up technical equipment such as microphones or rigging lights before a production or operating technical equipment during a performance. </a:t>
                      </a:r>
                      <a:endParaRPr lang="en-GB" sz="800" dirty="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extLst>
                  <a:ext uri="{0D108BD9-81ED-4DB2-BD59-A6C34878D82A}">
                    <a16:rowId xmlns:a16="http://schemas.microsoft.com/office/drawing/2014/main" val="10009"/>
                  </a:ext>
                </a:extLst>
              </a:tr>
              <a:tr h="744194">
                <a:tc>
                  <a:txBody>
                    <a:bodyPr/>
                    <a:lstStyle/>
                    <a:p>
                      <a:pPr algn="l">
                        <a:lnSpc>
                          <a:spcPct val="107000"/>
                        </a:lnSpc>
                        <a:spcBef>
                          <a:spcPts val="600"/>
                        </a:spcBef>
                        <a:spcAft>
                          <a:spcPts val="600"/>
                        </a:spcAft>
                      </a:pPr>
                      <a:r>
                        <a:rPr lang="en-GB" sz="800">
                          <a:effectLst/>
                          <a:latin typeface="Arial" panose="020B0604020202020204" pitchFamily="34" charset="0"/>
                          <a:cs typeface="Arial" panose="020B0604020202020204" pitchFamily="34" charset="0"/>
                        </a:rPr>
                        <a:t>Director </a:t>
                      </a:r>
                      <a:endParaRPr lang="en-GB" sz="80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tc>
                  <a:txBody>
                    <a:bodyPr/>
                    <a:lstStyle/>
                    <a:p>
                      <a:pPr algn="l">
                        <a:lnSpc>
                          <a:spcPct val="107000"/>
                        </a:lnSpc>
                        <a:spcBef>
                          <a:spcPts val="600"/>
                        </a:spcBef>
                        <a:spcAft>
                          <a:spcPts val="600"/>
                        </a:spcAft>
                      </a:pPr>
                      <a:r>
                        <a:rPr lang="en-GB" sz="800" dirty="0">
                          <a:effectLst/>
                          <a:latin typeface="Arial" panose="020B0604020202020204" pitchFamily="34" charset="0"/>
                          <a:cs typeface="Arial" panose="020B0604020202020204" pitchFamily="34" charset="0"/>
                        </a:rPr>
                        <a:t>A director is in charge of the artistic elements of a production. A director will often have the initial creative idea (‘concept’) for a production, will work with the actors in rehearsal, and will collaborate with designers and the technical team to realise this idea in performance. </a:t>
                      </a:r>
                      <a:endParaRPr lang="en-GB" sz="800" dirty="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extLst>
                  <a:ext uri="{0D108BD9-81ED-4DB2-BD59-A6C34878D82A}">
                    <a16:rowId xmlns:a16="http://schemas.microsoft.com/office/drawing/2014/main" val="10010"/>
                  </a:ext>
                </a:extLst>
              </a:tr>
              <a:tr h="1123162">
                <a:tc>
                  <a:txBody>
                    <a:bodyPr/>
                    <a:lstStyle/>
                    <a:p>
                      <a:pPr algn="l">
                        <a:lnSpc>
                          <a:spcPct val="107000"/>
                        </a:lnSpc>
                        <a:spcBef>
                          <a:spcPts val="600"/>
                        </a:spcBef>
                        <a:spcAft>
                          <a:spcPts val="600"/>
                        </a:spcAft>
                      </a:pPr>
                      <a:r>
                        <a:rPr lang="en-GB" sz="800" dirty="0">
                          <a:effectLst/>
                          <a:latin typeface="Arial" panose="020B0604020202020204" pitchFamily="34" charset="0"/>
                          <a:cs typeface="Arial" panose="020B0604020202020204" pitchFamily="34" charset="0"/>
                        </a:rPr>
                        <a:t>Stage manager </a:t>
                      </a:r>
                      <a:endParaRPr lang="en-GB" sz="800" dirty="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tc>
                  <a:txBody>
                    <a:bodyPr/>
                    <a:lstStyle/>
                    <a:p>
                      <a:pPr algn="l">
                        <a:lnSpc>
                          <a:spcPct val="107000"/>
                        </a:lnSpc>
                        <a:spcBef>
                          <a:spcPts val="600"/>
                        </a:spcBef>
                        <a:spcAft>
                          <a:spcPts val="600"/>
                        </a:spcAft>
                      </a:pPr>
                      <a:r>
                        <a:rPr lang="en-GB" sz="800" dirty="0">
                          <a:effectLst/>
                          <a:latin typeface="Arial" panose="020B0604020202020204" pitchFamily="34" charset="0"/>
                          <a:cs typeface="Arial" panose="020B0604020202020204" pitchFamily="34" charset="0"/>
                        </a:rPr>
                        <a:t>The Stage Manager is in charge of all aspects of backstage, including the backstage crew. They will oversee everything that happens backstage before, during and after a performance. During the rehearsal period, the Stage Manager and their team will make sure that all props are found or made, scene changes are rehearsed and smooth, and all other aspects of backstage are prepared. They are also in charge of the rehearsal schedule. </a:t>
                      </a:r>
                      <a:endParaRPr lang="en-GB" sz="800" dirty="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extLst>
                  <a:ext uri="{0D108BD9-81ED-4DB2-BD59-A6C34878D82A}">
                    <a16:rowId xmlns:a16="http://schemas.microsoft.com/office/drawing/2014/main" val="10011"/>
                  </a:ext>
                </a:extLst>
              </a:tr>
              <a:tr h="640563">
                <a:tc>
                  <a:txBody>
                    <a:bodyPr/>
                    <a:lstStyle/>
                    <a:p>
                      <a:pPr algn="l">
                        <a:lnSpc>
                          <a:spcPct val="107000"/>
                        </a:lnSpc>
                        <a:spcBef>
                          <a:spcPts val="600"/>
                        </a:spcBef>
                        <a:spcAft>
                          <a:spcPts val="600"/>
                        </a:spcAft>
                      </a:pPr>
                      <a:r>
                        <a:rPr lang="en-GB" sz="800" dirty="0">
                          <a:effectLst/>
                          <a:latin typeface="Arial" panose="020B0604020202020204" pitchFamily="34" charset="0"/>
                          <a:cs typeface="Arial" panose="020B0604020202020204" pitchFamily="34" charset="0"/>
                        </a:rPr>
                        <a:t>Theatre manager </a:t>
                      </a:r>
                      <a:endParaRPr lang="en-GB" sz="800" dirty="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tc>
                  <a:txBody>
                    <a:bodyPr/>
                    <a:lstStyle/>
                    <a:p>
                      <a:pPr algn="l">
                        <a:lnSpc>
                          <a:spcPct val="107000"/>
                        </a:lnSpc>
                        <a:spcBef>
                          <a:spcPts val="600"/>
                        </a:spcBef>
                        <a:spcAft>
                          <a:spcPts val="600"/>
                        </a:spcAft>
                      </a:pPr>
                      <a:r>
                        <a:rPr lang="en-GB" sz="800" dirty="0">
                          <a:effectLst/>
                          <a:latin typeface="Arial" panose="020B0604020202020204" pitchFamily="34" charset="0"/>
                          <a:cs typeface="Arial" panose="020B0604020202020204" pitchFamily="34" charset="0"/>
                        </a:rPr>
                        <a:t>This is the person who is responsible for and manages the front-of- house team who deal with the audience during the production (for example, the box office manager, ushers and similar staff).</a:t>
                      </a:r>
                      <a:endParaRPr lang="en-GB" sz="800" dirty="0">
                        <a:effectLst/>
                        <a:latin typeface="Arial" panose="020B0604020202020204" pitchFamily="34" charset="0"/>
                        <a:ea typeface="Calibri" panose="020F0502020204030204" pitchFamily="34" charset="0"/>
                        <a:cs typeface="Arial" panose="020B0604020202020204" pitchFamily="34" charset="0"/>
                      </a:endParaRPr>
                    </a:p>
                  </a:txBody>
                  <a:tcPr marL="35840" marR="35840" marT="0" marB="0" anchor="ctr"/>
                </a:tc>
                <a:extLst>
                  <a:ext uri="{0D108BD9-81ED-4DB2-BD59-A6C34878D82A}">
                    <a16:rowId xmlns:a16="http://schemas.microsoft.com/office/drawing/2014/main" val="10012"/>
                  </a:ext>
                </a:extLst>
              </a:tr>
            </a:tbl>
          </a:graphicData>
        </a:graphic>
      </p:graphicFrame>
      <p:pic>
        <p:nvPicPr>
          <p:cNvPr id="15" name="Picture 14">
            <a:extLst>
              <a:ext uri="{FF2B5EF4-FFF2-40B4-BE49-F238E27FC236}">
                <a16:creationId xmlns:a16="http://schemas.microsoft.com/office/drawing/2014/main" id="{5358E459-57F6-467F-9082-E14472075A35}"/>
              </a:ext>
            </a:extLst>
          </p:cNvPr>
          <p:cNvPicPr>
            <a:picLocks noChangeAspect="1"/>
          </p:cNvPicPr>
          <p:nvPr/>
        </p:nvPicPr>
        <p:blipFill rotWithShape="1">
          <a:blip r:embed="rId2"/>
          <a:srcRect r="24155"/>
          <a:stretch/>
        </p:blipFill>
        <p:spPr>
          <a:xfrm>
            <a:off x="4338926" y="4778102"/>
            <a:ext cx="2943222" cy="2008224"/>
          </a:xfrm>
          <a:prstGeom prst="rect">
            <a:avLst/>
          </a:prstGeom>
          <a:ln>
            <a:noFill/>
          </a:ln>
          <a:effectLst>
            <a:softEdge rad="112500"/>
          </a:effectLst>
        </p:spPr>
      </p:pic>
      <p:sp>
        <p:nvSpPr>
          <p:cNvPr id="16" name="Rectangle 15">
            <a:extLst>
              <a:ext uri="{FF2B5EF4-FFF2-40B4-BE49-F238E27FC236}">
                <a16:creationId xmlns:a16="http://schemas.microsoft.com/office/drawing/2014/main" id="{1535CE9F-5900-4BCF-B965-5A2CA0C78151}"/>
              </a:ext>
            </a:extLst>
          </p:cNvPr>
          <p:cNvSpPr/>
          <p:nvPr/>
        </p:nvSpPr>
        <p:spPr>
          <a:xfrm>
            <a:off x="4533977" y="4359740"/>
            <a:ext cx="2608052" cy="369332"/>
          </a:xfrm>
          <a:prstGeom prst="rect">
            <a:avLst/>
          </a:prstGeom>
          <a:solidFill>
            <a:schemeClr val="accent6">
              <a:lumMod val="75000"/>
            </a:schemeClr>
          </a:solidFill>
          <a:effectLst>
            <a:softEdge rad="63500"/>
          </a:effectLst>
        </p:spPr>
        <p:txBody>
          <a:bodyPr wrap="square">
            <a:spAutoFit/>
          </a:bodyPr>
          <a:lstStyle/>
          <a:p>
            <a:pPr lvl="0" algn="ctr">
              <a:defRPr/>
            </a:pPr>
            <a:r>
              <a:rPr lang="en-GB" dirty="0">
                <a:ln>
                  <a:solidFill>
                    <a:schemeClr val="tx1"/>
                  </a:solidFill>
                </a:ln>
                <a:solidFill>
                  <a:schemeClr val="bg1"/>
                </a:solidFill>
                <a:latin typeface="Berlin Sans FB Demi" panose="020E0802020502020306" pitchFamily="34" charset="0"/>
              </a:rPr>
              <a:t>Stage Positioning</a:t>
            </a:r>
          </a:p>
        </p:txBody>
      </p:sp>
      <p:pic>
        <p:nvPicPr>
          <p:cNvPr id="18" name="Picture 17">
            <a:extLst>
              <a:ext uri="{FF2B5EF4-FFF2-40B4-BE49-F238E27FC236}">
                <a16:creationId xmlns:a16="http://schemas.microsoft.com/office/drawing/2014/main" id="{692120E1-9068-4498-B960-A4F2504CA101}"/>
              </a:ext>
            </a:extLst>
          </p:cNvPr>
          <p:cNvPicPr>
            <a:picLocks noChangeAspect="1"/>
          </p:cNvPicPr>
          <p:nvPr/>
        </p:nvPicPr>
        <p:blipFill rotWithShape="1">
          <a:blip r:embed="rId3">
            <a:duotone>
              <a:prstClr val="black"/>
              <a:schemeClr val="tx2">
                <a:tint val="45000"/>
                <a:satMod val="400000"/>
              </a:schemeClr>
            </a:duotone>
          </a:blip>
          <a:srcRect t="2536" b="8698"/>
          <a:stretch/>
        </p:blipFill>
        <p:spPr>
          <a:xfrm>
            <a:off x="4572000" y="2312783"/>
            <a:ext cx="4415646" cy="2046957"/>
          </a:xfrm>
          <a:prstGeom prst="rect">
            <a:avLst/>
          </a:prstGeom>
          <a:ln>
            <a:noFill/>
          </a:ln>
          <a:effectLst>
            <a:softEdge rad="112500"/>
          </a:effectLst>
        </p:spPr>
      </p:pic>
      <p:pic>
        <p:nvPicPr>
          <p:cNvPr id="19" name="Picture 18">
            <a:extLst>
              <a:ext uri="{FF2B5EF4-FFF2-40B4-BE49-F238E27FC236}">
                <a16:creationId xmlns:a16="http://schemas.microsoft.com/office/drawing/2014/main" id="{C9FBF46D-EA87-49F7-9856-17F93916709F}"/>
              </a:ext>
            </a:extLst>
          </p:cNvPr>
          <p:cNvPicPr>
            <a:picLocks noChangeAspect="1"/>
          </p:cNvPicPr>
          <p:nvPr/>
        </p:nvPicPr>
        <p:blipFill rotWithShape="1">
          <a:blip r:embed="rId4">
            <a:duotone>
              <a:prstClr val="black"/>
              <a:schemeClr val="tx2">
                <a:tint val="45000"/>
                <a:satMod val="400000"/>
              </a:schemeClr>
            </a:duotone>
          </a:blip>
          <a:srcRect l="10624" t="25364" r="49917" b="41540"/>
          <a:stretch/>
        </p:blipFill>
        <p:spPr>
          <a:xfrm>
            <a:off x="4572000" y="121736"/>
            <a:ext cx="4415646" cy="2123812"/>
          </a:xfrm>
          <a:prstGeom prst="rect">
            <a:avLst/>
          </a:prstGeom>
          <a:ln>
            <a:noFill/>
          </a:ln>
          <a:effectLst>
            <a:softEdge rad="112500"/>
          </a:effectLst>
        </p:spPr>
      </p:pic>
      <p:sp>
        <p:nvSpPr>
          <p:cNvPr id="22" name="Explosion 2 47">
            <a:extLst>
              <a:ext uri="{FF2B5EF4-FFF2-40B4-BE49-F238E27FC236}">
                <a16:creationId xmlns:a16="http://schemas.microsoft.com/office/drawing/2014/main" id="{F4C8C34B-D898-49A8-8E14-800EEDA1F4FA}"/>
              </a:ext>
            </a:extLst>
          </p:cNvPr>
          <p:cNvSpPr/>
          <p:nvPr/>
        </p:nvSpPr>
        <p:spPr>
          <a:xfrm>
            <a:off x="6962469" y="4688585"/>
            <a:ext cx="2482313" cy="2046957"/>
          </a:xfrm>
          <a:prstGeom prst="irregularSeal2">
            <a:avLst/>
          </a:prstGeom>
          <a:solidFill>
            <a:srgbClr val="FFFF00"/>
          </a:solidFill>
          <a:ln>
            <a:solidFill>
              <a:schemeClr val="tx1">
                <a:lumMod val="95000"/>
              </a:schemeClr>
            </a:solidFill>
            <a:prstDash val="sysDot"/>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0" name="Rounded Rectangle 10">
            <a:extLst>
              <a:ext uri="{FF2B5EF4-FFF2-40B4-BE49-F238E27FC236}">
                <a16:creationId xmlns:a16="http://schemas.microsoft.com/office/drawing/2014/main" id="{5479ADEB-B4CE-4B72-B2B0-2E8783ADA2D0}"/>
              </a:ext>
            </a:extLst>
          </p:cNvPr>
          <p:cNvSpPr/>
          <p:nvPr/>
        </p:nvSpPr>
        <p:spPr>
          <a:xfrm>
            <a:off x="7235371" y="4426461"/>
            <a:ext cx="1815232" cy="467412"/>
          </a:xfrm>
          <a:prstGeom prst="roundRect">
            <a:avLst/>
          </a:prstGeom>
          <a:gradFill flip="none" rotWithShape="1">
            <a:gsLst>
              <a:gs pos="0">
                <a:schemeClr val="accent6">
                  <a:lumMod val="75000"/>
                  <a:tint val="66000"/>
                  <a:satMod val="160000"/>
                </a:schemeClr>
              </a:gs>
              <a:gs pos="50000">
                <a:schemeClr val="accent6">
                  <a:lumMod val="75000"/>
                  <a:tint val="44500"/>
                  <a:satMod val="160000"/>
                </a:schemeClr>
              </a:gs>
              <a:gs pos="100000">
                <a:schemeClr val="accent6">
                  <a:lumMod val="75000"/>
                  <a:tint val="23500"/>
                  <a:satMod val="160000"/>
                </a:schemeClr>
              </a:gs>
            </a:gsLst>
            <a:path path="circle">
              <a:fillToRect l="50000" t="50000" r="50000" b="50000"/>
            </a:path>
            <a:tileRect/>
          </a:gradFill>
          <a:effectLst>
            <a:glow rad="63500">
              <a:schemeClr val="accent5">
                <a:satMod val="175000"/>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7030A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BBC </a:t>
            </a:r>
            <a:r>
              <a:rPr kumimoji="0" lang="en-GB" sz="1400" b="1" i="0" u="none" strike="noStrike" kern="1200" cap="none" spc="0" normalizeH="0" baseline="0" noProof="0" dirty="0" err="1">
                <a:ln>
                  <a:noFill/>
                </a:ln>
                <a:solidFill>
                  <a:srgbClr val="7030A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Bitesize</a:t>
            </a:r>
            <a:r>
              <a:rPr kumimoji="0" lang="en-GB" sz="1400" b="1" i="0" u="none" strike="noStrike" kern="1200" cap="none" spc="0" normalizeH="0" baseline="0" noProof="0" dirty="0">
                <a:ln>
                  <a:noFill/>
                </a:ln>
                <a:solidFill>
                  <a:srgbClr val="7030A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 ‘KS3 Drama’ Quiz:</a:t>
            </a:r>
          </a:p>
        </p:txBody>
      </p:sp>
      <p:pic>
        <p:nvPicPr>
          <p:cNvPr id="21" name="Picture 20">
            <a:extLst>
              <a:ext uri="{FF2B5EF4-FFF2-40B4-BE49-F238E27FC236}">
                <a16:creationId xmlns:a16="http://schemas.microsoft.com/office/drawing/2014/main" id="{73A5C819-B067-49AE-BC1D-4DAA94B72AE5}"/>
              </a:ext>
            </a:extLst>
          </p:cNvPr>
          <p:cNvPicPr>
            <a:picLocks noChangeAspect="1"/>
          </p:cNvPicPr>
          <p:nvPr/>
        </p:nvPicPr>
        <p:blipFill>
          <a:blip r:embed="rId5"/>
          <a:stretch>
            <a:fillRect/>
          </a:stretch>
        </p:blipFill>
        <p:spPr>
          <a:xfrm>
            <a:off x="7603707" y="5271816"/>
            <a:ext cx="1199838" cy="1199838"/>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40572221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TotalTime>
  <Words>893</Words>
  <Application>Microsoft Office PowerPoint</Application>
  <PresentationFormat>On-screen Show (4:3)</PresentationFormat>
  <Paragraphs>82</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Berlin Sans FB</vt:lpstr>
      <vt:lpstr>Berlin Sans FB Demi</vt:lpstr>
      <vt:lpstr>Calibri</vt:lpstr>
      <vt:lpstr>Invite Engraved SF</vt:lpstr>
      <vt:lpstr>Palatino Linotype</vt:lpstr>
      <vt:lpstr>Wingdings</vt:lpstr>
      <vt:lpstr>Elemental</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Gash,Eleanor</dc:creator>
  <cp:lastModifiedBy>Sarah Walker</cp:lastModifiedBy>
  <cp:revision>28</cp:revision>
  <dcterms:created xsi:type="dcterms:W3CDTF">2020-10-13T07:51:54Z</dcterms:created>
  <dcterms:modified xsi:type="dcterms:W3CDTF">2021-12-20T16:35:18Z</dcterms:modified>
</cp:coreProperties>
</file>