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
  </p:notesMasterIdLst>
  <p:sldIdLst>
    <p:sldId id="258" r:id="rId2"/>
    <p:sldId id="259" r:id="rId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p:scale>
          <a:sx n="90" d="100"/>
          <a:sy n="90" d="100"/>
        </p:scale>
        <p:origin x="810" y="15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4056E6-690D-4FA8-BA6B-0BE41482B275}" type="datetimeFigureOut">
              <a:rPr lang="en-GB" smtClean="0"/>
              <a:t>19/10/2021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2A604A-E8F4-410A-AEDF-C82F7B2EBDC5}" type="slidenum">
              <a:rPr lang="en-GB" smtClean="0"/>
              <a:t>‹#›</a:t>
            </a:fld>
            <a:endParaRPr lang="en-GB"/>
          </a:p>
        </p:txBody>
      </p:sp>
    </p:spTree>
    <p:extLst>
      <p:ext uri="{BB962C8B-B14F-4D97-AF65-F5344CB8AC3E}">
        <p14:creationId xmlns:p14="http://schemas.microsoft.com/office/powerpoint/2010/main" val="18813259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a:effectLst>
                  <a:outerShdw blurRad="38100" dist="38100" dir="2700000" algn="tl">
                    <a:srgbClr val="000000">
                      <a:alpha val="43137"/>
                    </a:srgbClr>
                  </a:outerShdw>
                </a:effectLst>
                <a:latin typeface="+mn-lt"/>
              </a:rPr>
              <a:t>{</a:t>
            </a: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5" name="Date Placeholder 14"/>
          <p:cNvSpPr>
            <a:spLocks noGrp="1"/>
          </p:cNvSpPr>
          <p:nvPr>
            <p:ph type="dt" sz="half" idx="10"/>
          </p:nvPr>
        </p:nvSpPr>
        <p:spPr/>
        <p:txBody>
          <a:bodyPr/>
          <a:lstStyle/>
          <a:p>
            <a:fld id="{B3465A7E-2B20-41A0-9E3B-E79BAF9B114D}" type="datetimeFigureOut">
              <a:rPr lang="en-GB" smtClean="0"/>
              <a:t>19/10/2021</a:t>
            </a:fld>
            <a:endParaRPr lang="en-GB"/>
          </a:p>
        </p:txBody>
      </p:sp>
      <p:sp>
        <p:nvSpPr>
          <p:cNvPr id="16" name="Slide Number Placeholder 15"/>
          <p:cNvSpPr>
            <a:spLocks noGrp="1"/>
          </p:cNvSpPr>
          <p:nvPr>
            <p:ph type="sldNum" sz="quarter" idx="11"/>
          </p:nvPr>
        </p:nvSpPr>
        <p:spPr/>
        <p:txBody>
          <a:bodyPr/>
          <a:lstStyle/>
          <a:p>
            <a:fld id="{8CF04E2D-EBB4-41BD-A15C-FFE03A7D7A49}" type="slidenum">
              <a:rPr lang="en-GB" smtClean="0"/>
              <a:t>‹#›</a:t>
            </a:fld>
            <a:endParaRPr lang="en-GB"/>
          </a:p>
        </p:txBody>
      </p:sp>
      <p:sp>
        <p:nvSpPr>
          <p:cNvPr id="17" name="Footer Placeholder 16"/>
          <p:cNvSpPr>
            <a:spLocks noGrp="1"/>
          </p:cNvSpPr>
          <p:nvPr>
            <p:ph type="ftr" sz="quarter" idx="12"/>
          </p:nvPr>
        </p:nvSpPr>
        <p:spPr/>
        <p:txBody>
          <a:bodyPr/>
          <a:lstStyle/>
          <a:p>
            <a:endParaRPr lang="en-GB"/>
          </a:p>
        </p:txBody>
      </p:sp>
    </p:spTree>
    <p:extLst>
      <p:ext uri="{BB962C8B-B14F-4D97-AF65-F5344CB8AC3E}">
        <p14:creationId xmlns:p14="http://schemas.microsoft.com/office/powerpoint/2010/main" val="37150821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3465A7E-2B20-41A0-9E3B-E79BAF9B114D}" type="datetimeFigureOut">
              <a:rPr lang="en-GB" smtClean="0"/>
              <a:t>19/10/2021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CF04E2D-EBB4-41BD-A15C-FFE03A7D7A49}" type="slidenum">
              <a:rPr lang="en-GB" smtClean="0"/>
              <a:t>‹#›</a:t>
            </a:fld>
            <a:endParaRPr lang="en-GB"/>
          </a:p>
        </p:txBody>
      </p:sp>
    </p:spTree>
    <p:extLst>
      <p:ext uri="{BB962C8B-B14F-4D97-AF65-F5344CB8AC3E}">
        <p14:creationId xmlns:p14="http://schemas.microsoft.com/office/powerpoint/2010/main" val="34651721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3465A7E-2B20-41A0-9E3B-E79BAF9B114D}" type="datetimeFigureOut">
              <a:rPr lang="en-GB" smtClean="0"/>
              <a:t>19/10/2021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CF04E2D-EBB4-41BD-A15C-FFE03A7D7A49}" type="slidenum">
              <a:rPr lang="en-GB" smtClean="0"/>
              <a:t>‹#›</a:t>
            </a:fld>
            <a:endParaRPr lang="en-GB"/>
          </a:p>
        </p:txBody>
      </p:sp>
    </p:spTree>
    <p:extLst>
      <p:ext uri="{BB962C8B-B14F-4D97-AF65-F5344CB8AC3E}">
        <p14:creationId xmlns:p14="http://schemas.microsoft.com/office/powerpoint/2010/main" val="998834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12"/>
          <p:cNvSpPr>
            <a:spLocks noGrp="1"/>
          </p:cNvSpPr>
          <p:nvPr>
            <p:ph type="title"/>
          </p:nvPr>
        </p:nvSpPr>
        <p:spPr/>
        <p:txBody>
          <a:bodyPr/>
          <a:lstStyle/>
          <a:p>
            <a:r>
              <a:rPr lang="en-US"/>
              <a:t>Click to edit Master title style</a:t>
            </a:r>
          </a:p>
        </p:txBody>
      </p:sp>
      <p:sp>
        <p:nvSpPr>
          <p:cNvPr id="14" name="Date Placeholder 13"/>
          <p:cNvSpPr>
            <a:spLocks noGrp="1"/>
          </p:cNvSpPr>
          <p:nvPr>
            <p:ph type="dt" sz="half" idx="10"/>
          </p:nvPr>
        </p:nvSpPr>
        <p:spPr/>
        <p:txBody>
          <a:bodyPr/>
          <a:lstStyle/>
          <a:p>
            <a:fld id="{B3465A7E-2B20-41A0-9E3B-E79BAF9B114D}" type="datetimeFigureOut">
              <a:rPr lang="en-GB" smtClean="0"/>
              <a:t>19/10/2021</a:t>
            </a:fld>
            <a:endParaRPr lang="en-GB"/>
          </a:p>
        </p:txBody>
      </p:sp>
      <p:sp>
        <p:nvSpPr>
          <p:cNvPr id="15" name="Slide Number Placeholder 14"/>
          <p:cNvSpPr>
            <a:spLocks noGrp="1"/>
          </p:cNvSpPr>
          <p:nvPr>
            <p:ph type="sldNum" sz="quarter" idx="11"/>
          </p:nvPr>
        </p:nvSpPr>
        <p:spPr/>
        <p:txBody>
          <a:bodyPr/>
          <a:lstStyle/>
          <a:p>
            <a:fld id="{8CF04E2D-EBB4-41BD-A15C-FFE03A7D7A49}" type="slidenum">
              <a:rPr lang="en-GB" smtClean="0"/>
              <a:t>‹#›</a:t>
            </a:fld>
            <a:endParaRPr lang="en-GB"/>
          </a:p>
        </p:txBody>
      </p:sp>
      <p:sp>
        <p:nvSpPr>
          <p:cNvPr id="16" name="Footer Placeholder 15"/>
          <p:cNvSpPr>
            <a:spLocks noGrp="1"/>
          </p:cNvSpPr>
          <p:nvPr>
            <p:ph type="ftr" sz="quarter" idx="12"/>
          </p:nvPr>
        </p:nvSpPr>
        <p:spPr/>
        <p:txBody>
          <a:bodyPr/>
          <a:lstStyle/>
          <a:p>
            <a:endParaRPr lang="en-GB"/>
          </a:p>
        </p:txBody>
      </p:sp>
    </p:spTree>
    <p:extLst>
      <p:ext uri="{BB962C8B-B14F-4D97-AF65-F5344CB8AC3E}">
        <p14:creationId xmlns:p14="http://schemas.microsoft.com/office/powerpoint/2010/main" val="11104670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a:effectLst>
                  <a:outerShdw blurRad="38100" dist="38100" dir="2700000" algn="tl">
                    <a:srgbClr val="000000">
                      <a:alpha val="43137"/>
                    </a:srgbClr>
                  </a:outerShdw>
                </a:effectLst>
                <a:latin typeface="+mn-lt"/>
              </a:rPr>
              <a:t>{</a:t>
            </a: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2" name="Date Placeholder 11"/>
          <p:cNvSpPr>
            <a:spLocks noGrp="1"/>
          </p:cNvSpPr>
          <p:nvPr>
            <p:ph type="dt" sz="half" idx="10"/>
          </p:nvPr>
        </p:nvSpPr>
        <p:spPr/>
        <p:txBody>
          <a:bodyPr/>
          <a:lstStyle/>
          <a:p>
            <a:fld id="{B3465A7E-2B20-41A0-9E3B-E79BAF9B114D}" type="datetimeFigureOut">
              <a:rPr lang="en-GB" smtClean="0"/>
              <a:t>19/10/2021</a:t>
            </a:fld>
            <a:endParaRPr lang="en-GB"/>
          </a:p>
        </p:txBody>
      </p:sp>
      <p:sp>
        <p:nvSpPr>
          <p:cNvPr id="13" name="Slide Number Placeholder 12"/>
          <p:cNvSpPr>
            <a:spLocks noGrp="1"/>
          </p:cNvSpPr>
          <p:nvPr>
            <p:ph type="sldNum" sz="quarter" idx="11"/>
          </p:nvPr>
        </p:nvSpPr>
        <p:spPr/>
        <p:txBody>
          <a:bodyPr/>
          <a:lstStyle/>
          <a:p>
            <a:fld id="{8CF04E2D-EBB4-41BD-A15C-FFE03A7D7A49}" type="slidenum">
              <a:rPr lang="en-GB" smtClean="0"/>
              <a:t>‹#›</a:t>
            </a:fld>
            <a:endParaRPr lang="en-GB"/>
          </a:p>
        </p:txBody>
      </p:sp>
      <p:sp>
        <p:nvSpPr>
          <p:cNvPr id="14" name="Footer Placeholder 13"/>
          <p:cNvSpPr>
            <a:spLocks noGrp="1"/>
          </p:cNvSpPr>
          <p:nvPr>
            <p:ph type="ftr" sz="quarter" idx="12"/>
          </p:nvPr>
        </p:nvSpPr>
        <p:spPr/>
        <p:txBody>
          <a:bodyPr/>
          <a:lstStyle/>
          <a:p>
            <a:endParaRPr lang="en-GB"/>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a:t>Click to edit Master title style</a:t>
            </a:r>
            <a:endParaRPr lang="en-US" dirty="0"/>
          </a:p>
        </p:txBody>
      </p:sp>
    </p:spTree>
    <p:extLst>
      <p:ext uri="{BB962C8B-B14F-4D97-AF65-F5344CB8AC3E}">
        <p14:creationId xmlns:p14="http://schemas.microsoft.com/office/powerpoint/2010/main" val="1636772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B3465A7E-2B20-41A0-9E3B-E79BAF9B114D}" type="datetimeFigureOut">
              <a:rPr lang="en-GB" smtClean="0"/>
              <a:t>19/10/2021</a:t>
            </a:fld>
            <a:endParaRPr lang="en-GB"/>
          </a:p>
        </p:txBody>
      </p:sp>
      <p:sp>
        <p:nvSpPr>
          <p:cNvPr id="9" name="Slide Number Placeholder 8"/>
          <p:cNvSpPr>
            <a:spLocks noGrp="1"/>
          </p:cNvSpPr>
          <p:nvPr>
            <p:ph type="sldNum" sz="quarter" idx="11"/>
          </p:nvPr>
        </p:nvSpPr>
        <p:spPr/>
        <p:txBody>
          <a:bodyPr/>
          <a:lstStyle/>
          <a:p>
            <a:fld id="{8CF04E2D-EBB4-41BD-A15C-FFE03A7D7A49}" type="slidenum">
              <a:rPr lang="en-GB" smtClean="0"/>
              <a:t>‹#›</a:t>
            </a:fld>
            <a:endParaRPr lang="en-GB"/>
          </a:p>
        </p:txBody>
      </p:sp>
      <p:sp>
        <p:nvSpPr>
          <p:cNvPr id="10" name="Footer Placeholder 9"/>
          <p:cNvSpPr>
            <a:spLocks noGrp="1"/>
          </p:cNvSpPr>
          <p:nvPr>
            <p:ph type="ftr" sz="quarter" idx="12"/>
          </p:nvPr>
        </p:nvSpPr>
        <p:spPr/>
        <p:txBody>
          <a:bodyPr/>
          <a:lstStyle/>
          <a:p>
            <a:endParaRPr lang="en-GB"/>
          </a:p>
        </p:txBody>
      </p:sp>
      <p:sp>
        <p:nvSpPr>
          <p:cNvPr id="11" name="Title 10"/>
          <p:cNvSpPr>
            <a:spLocks noGrp="1"/>
          </p:cNvSpPr>
          <p:nvPr>
            <p:ph type="title"/>
          </p:nvPr>
        </p:nvSpPr>
        <p:spPr/>
        <p:txBody>
          <a:bodyPr/>
          <a:lstStyle/>
          <a:p>
            <a:r>
              <a:rPr lang="en-US"/>
              <a:t>Click to edit Master title style</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565608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a:effectLst>
                  <a:outerShdw blurRad="38100" dist="38100" dir="2700000" algn="tl">
                    <a:srgbClr val="000000">
                      <a:alpha val="43137"/>
                    </a:srgbClr>
                  </a:outerShdw>
                </a:effectLst>
                <a:latin typeface="+mn-lt"/>
              </a:rPr>
              <a:t>{</a:t>
            </a: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a:effectLst>
                  <a:outerShdw blurRad="38100" dist="38100" dir="2700000" algn="tl">
                    <a:srgbClr val="000000">
                      <a:alpha val="43137"/>
                    </a:srgbClr>
                  </a:outerShdw>
                </a:effectLst>
                <a:latin typeface="+mn-lt"/>
              </a:rPr>
              <a:t>{</a:t>
            </a:r>
          </a:p>
        </p:txBody>
      </p:sp>
      <p:sp>
        <p:nvSpPr>
          <p:cNvPr id="12" name="Title 11"/>
          <p:cNvSpPr>
            <a:spLocks noGrp="1"/>
          </p:cNvSpPr>
          <p:nvPr>
            <p:ph type="title"/>
          </p:nvPr>
        </p:nvSpPr>
        <p:spPr/>
        <p:txBody>
          <a:bodyPr/>
          <a:lstStyle/>
          <a:p>
            <a:r>
              <a:rPr lang="en-US"/>
              <a:t>Click to edit Master title style</a:t>
            </a:r>
            <a:endParaRPr lang="en-US" dirty="0"/>
          </a:p>
        </p:txBody>
      </p:sp>
      <p:sp>
        <p:nvSpPr>
          <p:cNvPr id="14" name="Date Placeholder 13"/>
          <p:cNvSpPr>
            <a:spLocks noGrp="1"/>
          </p:cNvSpPr>
          <p:nvPr>
            <p:ph type="dt" sz="half" idx="10"/>
          </p:nvPr>
        </p:nvSpPr>
        <p:spPr/>
        <p:txBody>
          <a:bodyPr/>
          <a:lstStyle/>
          <a:p>
            <a:fld id="{B3465A7E-2B20-41A0-9E3B-E79BAF9B114D}" type="datetimeFigureOut">
              <a:rPr lang="en-GB" smtClean="0"/>
              <a:t>19/10/2021</a:t>
            </a:fld>
            <a:endParaRPr lang="en-GB"/>
          </a:p>
        </p:txBody>
      </p:sp>
      <p:sp>
        <p:nvSpPr>
          <p:cNvPr id="15" name="Slide Number Placeholder 14"/>
          <p:cNvSpPr>
            <a:spLocks noGrp="1"/>
          </p:cNvSpPr>
          <p:nvPr>
            <p:ph type="sldNum" sz="quarter" idx="11"/>
          </p:nvPr>
        </p:nvSpPr>
        <p:spPr/>
        <p:txBody>
          <a:bodyPr/>
          <a:lstStyle/>
          <a:p>
            <a:fld id="{8CF04E2D-EBB4-41BD-A15C-FFE03A7D7A49}" type="slidenum">
              <a:rPr lang="en-GB" smtClean="0"/>
              <a:t>‹#›</a:t>
            </a:fld>
            <a:endParaRPr lang="en-GB"/>
          </a:p>
        </p:txBody>
      </p:sp>
      <p:sp>
        <p:nvSpPr>
          <p:cNvPr id="16" name="Footer Placeholder 15"/>
          <p:cNvSpPr>
            <a:spLocks noGrp="1"/>
          </p:cNvSpPr>
          <p:nvPr>
            <p:ph type="ftr" sz="quarter" idx="12"/>
          </p:nvPr>
        </p:nvSpPr>
        <p:spPr/>
        <p:txBody>
          <a:bodyPr/>
          <a:lstStyle/>
          <a:p>
            <a:endParaRPr lang="en-GB"/>
          </a:p>
        </p:txBody>
      </p:sp>
    </p:spTree>
    <p:extLst>
      <p:ext uri="{BB962C8B-B14F-4D97-AF65-F5344CB8AC3E}">
        <p14:creationId xmlns:p14="http://schemas.microsoft.com/office/powerpoint/2010/main" val="41160019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7" name="Date Placeholder 6"/>
          <p:cNvSpPr>
            <a:spLocks noGrp="1"/>
          </p:cNvSpPr>
          <p:nvPr>
            <p:ph type="dt" sz="half" idx="10"/>
          </p:nvPr>
        </p:nvSpPr>
        <p:spPr/>
        <p:txBody>
          <a:bodyPr/>
          <a:lstStyle/>
          <a:p>
            <a:fld id="{B3465A7E-2B20-41A0-9E3B-E79BAF9B114D}" type="datetimeFigureOut">
              <a:rPr lang="en-GB" smtClean="0"/>
              <a:t>19/10/2021</a:t>
            </a:fld>
            <a:endParaRPr lang="en-GB"/>
          </a:p>
        </p:txBody>
      </p:sp>
      <p:sp>
        <p:nvSpPr>
          <p:cNvPr id="8" name="Slide Number Placeholder 7"/>
          <p:cNvSpPr>
            <a:spLocks noGrp="1"/>
          </p:cNvSpPr>
          <p:nvPr>
            <p:ph type="sldNum" sz="quarter" idx="11"/>
          </p:nvPr>
        </p:nvSpPr>
        <p:spPr/>
        <p:txBody>
          <a:bodyPr/>
          <a:lstStyle/>
          <a:p>
            <a:fld id="{8CF04E2D-EBB4-41BD-A15C-FFE03A7D7A49}" type="slidenum">
              <a:rPr lang="en-GB" smtClean="0"/>
              <a:t>‹#›</a:t>
            </a:fld>
            <a:endParaRPr lang="en-GB"/>
          </a:p>
        </p:txBody>
      </p:sp>
      <p:sp>
        <p:nvSpPr>
          <p:cNvPr id="9" name="Footer Placeholder 8"/>
          <p:cNvSpPr>
            <a:spLocks noGrp="1"/>
          </p:cNvSpPr>
          <p:nvPr>
            <p:ph type="ftr" sz="quarter" idx="12"/>
          </p:nvPr>
        </p:nvSpPr>
        <p:spPr/>
        <p:txBody>
          <a:bodyPr/>
          <a:lstStyle/>
          <a:p>
            <a:endParaRPr lang="en-GB"/>
          </a:p>
        </p:txBody>
      </p:sp>
    </p:spTree>
    <p:extLst>
      <p:ext uri="{BB962C8B-B14F-4D97-AF65-F5344CB8AC3E}">
        <p14:creationId xmlns:p14="http://schemas.microsoft.com/office/powerpoint/2010/main" val="12791420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3465A7E-2B20-41A0-9E3B-E79BAF9B114D}" type="datetimeFigureOut">
              <a:rPr lang="en-GB" smtClean="0"/>
              <a:t>19/10/2021</a:t>
            </a:fld>
            <a:endParaRPr lang="en-GB"/>
          </a:p>
        </p:txBody>
      </p:sp>
      <p:sp>
        <p:nvSpPr>
          <p:cNvPr id="6" name="Slide Number Placeholder 5"/>
          <p:cNvSpPr>
            <a:spLocks noGrp="1"/>
          </p:cNvSpPr>
          <p:nvPr>
            <p:ph type="sldNum" sz="quarter" idx="11"/>
          </p:nvPr>
        </p:nvSpPr>
        <p:spPr/>
        <p:txBody>
          <a:bodyPr/>
          <a:lstStyle/>
          <a:p>
            <a:fld id="{8CF04E2D-EBB4-41BD-A15C-FFE03A7D7A49}" type="slidenum">
              <a:rPr lang="en-GB" smtClean="0"/>
              <a:t>‹#›</a:t>
            </a:fld>
            <a:endParaRPr lang="en-GB"/>
          </a:p>
        </p:txBody>
      </p:sp>
      <p:sp>
        <p:nvSpPr>
          <p:cNvPr id="7" name="Footer Placeholder 6"/>
          <p:cNvSpPr>
            <a:spLocks noGrp="1"/>
          </p:cNvSpPr>
          <p:nvPr>
            <p:ph type="ftr" sz="quarter" idx="12"/>
          </p:nvPr>
        </p:nvSpPr>
        <p:spPr/>
        <p:txBody>
          <a:bodyPr/>
          <a:lstStyle/>
          <a:p>
            <a:endParaRPr lang="en-GB"/>
          </a:p>
        </p:txBody>
      </p:sp>
    </p:spTree>
    <p:extLst>
      <p:ext uri="{BB962C8B-B14F-4D97-AF65-F5344CB8AC3E}">
        <p14:creationId xmlns:p14="http://schemas.microsoft.com/office/powerpoint/2010/main" val="20867063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a:effectLst>
                  <a:outerShdw blurRad="38100" dist="38100" dir="2700000" algn="tl">
                    <a:srgbClr val="000000">
                      <a:alpha val="43137"/>
                    </a:srgbClr>
                  </a:outerShdw>
                </a:effectLst>
                <a:latin typeface="+mn-lt"/>
              </a:rPr>
              <a:t>{</a:t>
            </a: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5" name="Date Placeholder 14"/>
          <p:cNvSpPr>
            <a:spLocks noGrp="1"/>
          </p:cNvSpPr>
          <p:nvPr>
            <p:ph type="dt" sz="half" idx="10"/>
          </p:nvPr>
        </p:nvSpPr>
        <p:spPr/>
        <p:txBody>
          <a:bodyPr/>
          <a:lstStyle/>
          <a:p>
            <a:fld id="{B3465A7E-2B20-41A0-9E3B-E79BAF9B114D}" type="datetimeFigureOut">
              <a:rPr lang="en-GB" smtClean="0"/>
              <a:t>19/10/2021</a:t>
            </a:fld>
            <a:endParaRPr lang="en-GB"/>
          </a:p>
        </p:txBody>
      </p:sp>
      <p:sp>
        <p:nvSpPr>
          <p:cNvPr id="16" name="Slide Number Placeholder 15"/>
          <p:cNvSpPr>
            <a:spLocks noGrp="1"/>
          </p:cNvSpPr>
          <p:nvPr>
            <p:ph type="sldNum" sz="quarter" idx="11"/>
          </p:nvPr>
        </p:nvSpPr>
        <p:spPr/>
        <p:txBody>
          <a:bodyPr/>
          <a:lstStyle/>
          <a:p>
            <a:fld id="{8CF04E2D-EBB4-41BD-A15C-FFE03A7D7A49}" type="slidenum">
              <a:rPr lang="en-GB" smtClean="0"/>
              <a:t>‹#›</a:t>
            </a:fld>
            <a:endParaRPr lang="en-GB"/>
          </a:p>
        </p:txBody>
      </p:sp>
      <p:sp>
        <p:nvSpPr>
          <p:cNvPr id="17" name="Footer Placeholder 16"/>
          <p:cNvSpPr>
            <a:spLocks noGrp="1"/>
          </p:cNvSpPr>
          <p:nvPr>
            <p:ph type="ftr" sz="quarter" idx="12"/>
          </p:nvPr>
        </p:nvSpPr>
        <p:spPr/>
        <p:txBody>
          <a:bodyPr/>
          <a:lstStyle/>
          <a:p>
            <a:endParaRPr lang="en-GB"/>
          </a:p>
        </p:txBody>
      </p:sp>
      <p:sp>
        <p:nvSpPr>
          <p:cNvPr id="18" name="Title 17"/>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8665740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a:effectLst>
                  <a:outerShdw blurRad="38100" dist="38100" dir="2700000" algn="tl">
                    <a:srgbClr val="000000">
                      <a:alpha val="43137"/>
                    </a:srgbClr>
                  </a:outerShdw>
                </a:effectLst>
                <a:latin typeface="+mn-lt"/>
              </a:rPr>
              <a:t>{</a:t>
            </a:r>
          </a:p>
        </p:txBody>
      </p:sp>
      <p:sp>
        <p:nvSpPr>
          <p:cNvPr id="11" name="Title 10"/>
          <p:cNvSpPr>
            <a:spLocks noGrp="1"/>
          </p:cNvSpPr>
          <p:nvPr>
            <p:ph type="title"/>
          </p:nvPr>
        </p:nvSpPr>
        <p:spPr/>
        <p:txBody>
          <a:bodyPr/>
          <a:lstStyle/>
          <a:p>
            <a:r>
              <a:rPr lang="en-US"/>
              <a:t>Click to edit Master title style</a:t>
            </a:r>
          </a:p>
        </p:txBody>
      </p:sp>
      <p:sp>
        <p:nvSpPr>
          <p:cNvPr id="13" name="Date Placeholder 12"/>
          <p:cNvSpPr>
            <a:spLocks noGrp="1"/>
          </p:cNvSpPr>
          <p:nvPr>
            <p:ph type="dt" sz="half" idx="10"/>
          </p:nvPr>
        </p:nvSpPr>
        <p:spPr/>
        <p:txBody>
          <a:bodyPr/>
          <a:lstStyle/>
          <a:p>
            <a:fld id="{B3465A7E-2B20-41A0-9E3B-E79BAF9B114D}" type="datetimeFigureOut">
              <a:rPr lang="en-GB" smtClean="0"/>
              <a:t>19/10/2021</a:t>
            </a:fld>
            <a:endParaRPr lang="en-GB"/>
          </a:p>
        </p:txBody>
      </p:sp>
      <p:sp>
        <p:nvSpPr>
          <p:cNvPr id="14" name="Slide Number Placeholder 13"/>
          <p:cNvSpPr>
            <a:spLocks noGrp="1"/>
          </p:cNvSpPr>
          <p:nvPr>
            <p:ph type="sldNum" sz="quarter" idx="11"/>
          </p:nvPr>
        </p:nvSpPr>
        <p:spPr/>
        <p:txBody>
          <a:bodyPr/>
          <a:lstStyle/>
          <a:p>
            <a:fld id="{8CF04E2D-EBB4-41BD-A15C-FFE03A7D7A49}" type="slidenum">
              <a:rPr lang="en-GB" smtClean="0"/>
              <a:t>‹#›</a:t>
            </a:fld>
            <a:endParaRPr lang="en-GB"/>
          </a:p>
        </p:txBody>
      </p:sp>
      <p:sp>
        <p:nvSpPr>
          <p:cNvPr id="15" name="Footer Placeholder 14"/>
          <p:cNvSpPr>
            <a:spLocks noGrp="1"/>
          </p:cNvSpPr>
          <p:nvPr>
            <p:ph type="ftr" sz="quarter" idx="12"/>
          </p:nvPr>
        </p:nvSpPr>
        <p:spPr/>
        <p:txBody>
          <a:bodyPr/>
          <a:lstStyle/>
          <a:p>
            <a:endParaRPr lang="en-GB"/>
          </a:p>
        </p:txBody>
      </p:sp>
    </p:spTree>
    <p:extLst>
      <p:ext uri="{BB962C8B-B14F-4D97-AF65-F5344CB8AC3E}">
        <p14:creationId xmlns:p14="http://schemas.microsoft.com/office/powerpoint/2010/main" val="26924686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B3465A7E-2B20-41A0-9E3B-E79BAF9B114D}" type="datetimeFigureOut">
              <a:rPr lang="en-GB" smtClean="0"/>
              <a:t>19/10/2021</a:t>
            </a:fld>
            <a:endParaRPr lang="en-GB"/>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en-GB"/>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8CF04E2D-EBB4-41BD-A15C-FFE03A7D7A49}" type="slidenum">
              <a:rPr lang="en-GB" smtClean="0"/>
              <a:t>‹#›</a:t>
            </a:fld>
            <a:endParaRPr lang="en-GB"/>
          </a:p>
        </p:txBody>
      </p:sp>
    </p:spTree>
    <p:extLst>
      <p:ext uri="{BB962C8B-B14F-4D97-AF65-F5344CB8AC3E}">
        <p14:creationId xmlns:p14="http://schemas.microsoft.com/office/powerpoint/2010/main" val="392116129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10.png"/><Relationship Id="rId3" Type="http://schemas.openxmlformats.org/officeDocument/2006/relationships/image" Target="../media/image3.jpeg"/><Relationship Id="rId7" Type="http://schemas.openxmlformats.org/officeDocument/2006/relationships/image" Target="../media/image7.png"/><Relationship Id="rId12" Type="http://schemas.microsoft.com/office/2007/relationships/hdphoto" Target="../media/hdphoto3.wdp"/><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jpeg"/><Relationship Id="rId11" Type="http://schemas.openxmlformats.org/officeDocument/2006/relationships/image" Target="../media/image9.png"/><Relationship Id="rId5" Type="http://schemas.openxmlformats.org/officeDocument/2006/relationships/image" Target="../media/image5.png"/><Relationship Id="rId10" Type="http://schemas.microsoft.com/office/2007/relationships/hdphoto" Target="../media/hdphoto2.wdp"/><Relationship Id="rId4" Type="http://schemas.openxmlformats.org/officeDocument/2006/relationships/image" Target="../media/image4.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13" Type="http://schemas.microsoft.com/office/2007/relationships/hdphoto" Target="../media/hdphoto3.wdp"/><Relationship Id="rId18" Type="http://schemas.microsoft.com/office/2007/relationships/hdphoto" Target="../media/hdphoto6.wdp"/><Relationship Id="rId26" Type="http://schemas.microsoft.com/office/2007/relationships/hdphoto" Target="../media/hdphoto9.wdp"/><Relationship Id="rId3" Type="http://schemas.openxmlformats.org/officeDocument/2006/relationships/image" Target="../media/image12.png"/><Relationship Id="rId21" Type="http://schemas.microsoft.com/office/2007/relationships/hdphoto" Target="../media/hdphoto7.wdp"/><Relationship Id="rId7" Type="http://schemas.microsoft.com/office/2007/relationships/hdphoto" Target="../media/hdphoto4.wdp"/><Relationship Id="rId12" Type="http://schemas.openxmlformats.org/officeDocument/2006/relationships/image" Target="../media/image9.png"/><Relationship Id="rId17" Type="http://schemas.openxmlformats.org/officeDocument/2006/relationships/image" Target="../media/image21.png"/><Relationship Id="rId25" Type="http://schemas.openxmlformats.org/officeDocument/2006/relationships/image" Target="../media/image26.png"/><Relationship Id="rId2" Type="http://schemas.openxmlformats.org/officeDocument/2006/relationships/image" Target="../media/image11.jpeg"/><Relationship Id="rId16" Type="http://schemas.openxmlformats.org/officeDocument/2006/relationships/image" Target="../media/image20.png"/><Relationship Id="rId20" Type="http://schemas.openxmlformats.org/officeDocument/2006/relationships/image" Target="../media/image23.png"/><Relationship Id="rId29"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image" Target="../media/image17.png"/><Relationship Id="rId24" Type="http://schemas.microsoft.com/office/2007/relationships/hdphoto" Target="../media/hdphoto8.wdp"/><Relationship Id="rId32" Type="http://schemas.openxmlformats.org/officeDocument/2006/relationships/image" Target="../media/image31.svg"/><Relationship Id="rId5" Type="http://schemas.openxmlformats.org/officeDocument/2006/relationships/image" Target="../media/image13.png"/><Relationship Id="rId15" Type="http://schemas.openxmlformats.org/officeDocument/2006/relationships/image" Target="../media/image19.svg"/><Relationship Id="rId23" Type="http://schemas.openxmlformats.org/officeDocument/2006/relationships/image" Target="../media/image25.png"/><Relationship Id="rId28" Type="http://schemas.microsoft.com/office/2007/relationships/hdphoto" Target="../media/hdphoto10.wdp"/><Relationship Id="rId10" Type="http://schemas.microsoft.com/office/2007/relationships/hdphoto" Target="../media/hdphoto5.wdp"/><Relationship Id="rId19" Type="http://schemas.openxmlformats.org/officeDocument/2006/relationships/image" Target="../media/image22.png"/><Relationship Id="rId31" Type="http://schemas.openxmlformats.org/officeDocument/2006/relationships/image" Target="../media/image30.png"/><Relationship Id="rId4" Type="http://schemas.openxmlformats.org/officeDocument/2006/relationships/image" Target="../media/image2.png"/><Relationship Id="rId9" Type="http://schemas.openxmlformats.org/officeDocument/2006/relationships/image" Target="../media/image16.png"/><Relationship Id="rId14" Type="http://schemas.openxmlformats.org/officeDocument/2006/relationships/image" Target="../media/image18.png"/><Relationship Id="rId22" Type="http://schemas.openxmlformats.org/officeDocument/2006/relationships/image" Target="../media/image24.png"/><Relationship Id="rId27" Type="http://schemas.openxmlformats.org/officeDocument/2006/relationships/image" Target="../media/image27.png"/><Relationship Id="rId30"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40000"/>
                <a:lumOff val="60000"/>
              </a:schemeClr>
            </a:gs>
            <a:gs pos="46000">
              <a:schemeClr val="accent6">
                <a:lumMod val="95000"/>
                <a:lumOff val="5000"/>
              </a:schemeClr>
            </a:gs>
            <a:gs pos="100000">
              <a:schemeClr val="accent6">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pic>
        <p:nvPicPr>
          <p:cNvPr id="1028" name="Picture 4" descr="Light Clip Art | Clipart Panda - Free Clipart Images | Camera clip art,  Light clips, Free clip 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095" y="0"/>
            <a:ext cx="3789239" cy="2178190"/>
          </a:xfrm>
          <a:prstGeom prst="rect">
            <a:avLst/>
          </a:prstGeom>
          <a:noFill/>
          <a:extLst>
            <a:ext uri="{909E8E84-426E-40DD-AFC4-6F175D3DCCD1}">
              <a14:hiddenFill xmlns:a14="http://schemas.microsoft.com/office/drawing/2010/main">
                <a:solidFill>
                  <a:srgbClr val="FFFFFF"/>
                </a:solidFill>
              </a14:hiddenFill>
            </a:ext>
          </a:extLst>
        </p:spPr>
      </p:pic>
      <p:sp>
        <p:nvSpPr>
          <p:cNvPr id="55" name="Rectangle 54"/>
          <p:cNvSpPr/>
          <p:nvPr/>
        </p:nvSpPr>
        <p:spPr>
          <a:xfrm>
            <a:off x="257327" y="1612989"/>
            <a:ext cx="2818386" cy="261610"/>
          </a:xfrm>
          <a:prstGeom prst="rect">
            <a:avLst/>
          </a:prstGeom>
        </p:spPr>
        <p:txBody>
          <a:bodyPr wrap="square">
            <a:spAutoFit/>
          </a:bodyPr>
          <a:lstStyle/>
          <a:p>
            <a:r>
              <a:rPr lang="en-GB" sz="1100" b="1" dirty="0">
                <a:solidFill>
                  <a:schemeClr val="bg1"/>
                </a:solidFill>
                <a:latin typeface="Berlin Sans FB" panose="020E0602020502020306" pitchFamily="34" charset="0"/>
              </a:rPr>
              <a:t>New Skill/Technique         Retrieval</a:t>
            </a:r>
          </a:p>
        </p:txBody>
      </p:sp>
      <p:sp>
        <p:nvSpPr>
          <p:cNvPr id="7" name="Rectangle 6"/>
          <p:cNvSpPr/>
          <p:nvPr/>
        </p:nvSpPr>
        <p:spPr>
          <a:xfrm>
            <a:off x="77345" y="1585424"/>
            <a:ext cx="179982" cy="251870"/>
          </a:xfrm>
          <a:prstGeom prst="rect">
            <a:avLst/>
          </a:prstGeom>
          <a:solidFill>
            <a:srgbClr val="008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2382466" y="169435"/>
            <a:ext cx="2651387" cy="1658146"/>
          </a:xfrm>
          <a:prstGeom prst="rect">
            <a:avLst/>
          </a:prstGeom>
          <a:noFill/>
        </p:spPr>
        <p:txBody>
          <a:bodyPr wrap="square" rtlCol="0">
            <a:spAutoFit/>
          </a:bodyPr>
          <a:lstStyle/>
          <a:p>
            <a:pPr algn="ctr"/>
            <a:r>
              <a:rPr lang="en-GB" sz="1400" dirty="0">
                <a:effectLst>
                  <a:glow rad="228600">
                    <a:schemeClr val="accent1">
                      <a:satMod val="175000"/>
                      <a:alpha val="40000"/>
                    </a:schemeClr>
                  </a:glow>
                </a:effectLst>
                <a:latin typeface="Invite Engraved SF" pitchFamily="2" charset="0"/>
              </a:rPr>
              <a:t>The scheme in focus during this half term is:</a:t>
            </a:r>
          </a:p>
          <a:p>
            <a:pPr algn="ctr"/>
            <a:endParaRPr lang="en-GB" sz="1400" dirty="0">
              <a:effectLst>
                <a:glow rad="228600">
                  <a:schemeClr val="accent1">
                    <a:satMod val="175000"/>
                    <a:alpha val="40000"/>
                  </a:schemeClr>
                </a:glow>
              </a:effectLst>
              <a:latin typeface="Invite Engraved SF" pitchFamily="2" charset="0"/>
            </a:endParaRPr>
          </a:p>
          <a:p>
            <a:pPr algn="ctr">
              <a:lnSpc>
                <a:spcPct val="150000"/>
              </a:lnSpc>
            </a:pPr>
            <a:r>
              <a:rPr lang="en-GB" sz="1600" dirty="0">
                <a:effectLst>
                  <a:glow rad="228600">
                    <a:srgbClr val="FFC000">
                      <a:alpha val="40000"/>
                    </a:srgbClr>
                  </a:glow>
                </a:effectLst>
                <a:latin typeface="Invite Engraved SF" pitchFamily="2" charset="0"/>
              </a:rPr>
              <a:t>Theatre Practitioners </a:t>
            </a:r>
          </a:p>
        </p:txBody>
      </p:sp>
      <p:sp>
        <p:nvSpPr>
          <p:cNvPr id="57" name="Rectangle 56"/>
          <p:cNvSpPr/>
          <p:nvPr/>
        </p:nvSpPr>
        <p:spPr>
          <a:xfrm>
            <a:off x="1771606" y="1593257"/>
            <a:ext cx="179982" cy="251870"/>
          </a:xfrm>
          <a:prstGeom prst="rect">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49" name="Table 48"/>
          <p:cNvGraphicFramePr>
            <a:graphicFrameLocks noGrp="1"/>
          </p:cNvGraphicFramePr>
          <p:nvPr>
            <p:extLst>
              <p:ext uri="{D42A27DB-BD31-4B8C-83A1-F6EECF244321}">
                <p14:modId xmlns:p14="http://schemas.microsoft.com/office/powerpoint/2010/main" val="2723428654"/>
              </p:ext>
            </p:extLst>
          </p:nvPr>
        </p:nvGraphicFramePr>
        <p:xfrm>
          <a:off x="-5881" y="1925906"/>
          <a:ext cx="5291737" cy="4950138"/>
        </p:xfrm>
        <a:graphic>
          <a:graphicData uri="http://schemas.openxmlformats.org/drawingml/2006/table">
            <a:tbl>
              <a:tblPr>
                <a:effectLst/>
                <a:tableStyleId>{638B1855-1B75-4FBE-930C-398BA8C253C6}</a:tableStyleId>
              </a:tblPr>
              <a:tblGrid>
                <a:gridCol w="1149413">
                  <a:extLst>
                    <a:ext uri="{9D8B030D-6E8A-4147-A177-3AD203B41FA5}">
                      <a16:colId xmlns:a16="http://schemas.microsoft.com/office/drawing/2014/main" val="4160239465"/>
                    </a:ext>
                  </a:extLst>
                </a:gridCol>
                <a:gridCol w="4142324">
                  <a:extLst>
                    <a:ext uri="{9D8B030D-6E8A-4147-A177-3AD203B41FA5}">
                      <a16:colId xmlns:a16="http://schemas.microsoft.com/office/drawing/2014/main" val="792717629"/>
                    </a:ext>
                  </a:extLst>
                </a:gridCol>
              </a:tblGrid>
              <a:tr h="210093">
                <a:tc>
                  <a:txBody>
                    <a:bodyPr/>
                    <a:lstStyle/>
                    <a:p>
                      <a:pPr lvl="0" algn="l">
                        <a:defRPr/>
                      </a:pPr>
                      <a:r>
                        <a:rPr lang="en-US" sz="900" b="1" dirty="0">
                          <a:solidFill>
                            <a:schemeClr val="tx1"/>
                          </a:solidFill>
                          <a:latin typeface="Arial" panose="020B0604020202020204" pitchFamily="34" charset="0"/>
                          <a:cs typeface="Arial" panose="020B0604020202020204" pitchFamily="34" charset="0"/>
                        </a:rPr>
                        <a:t>Knowledge/</a:t>
                      </a:r>
                      <a:r>
                        <a:rPr lang="en-US" sz="900" b="1" baseline="0" dirty="0">
                          <a:solidFill>
                            <a:schemeClr val="tx1"/>
                          </a:solidFill>
                          <a:latin typeface="Arial" panose="020B0604020202020204" pitchFamily="34" charset="0"/>
                          <a:cs typeface="Arial" panose="020B0604020202020204" pitchFamily="34" charset="0"/>
                        </a:rPr>
                        <a:t> </a:t>
                      </a:r>
                      <a:r>
                        <a:rPr lang="en-US" sz="900" b="1" dirty="0">
                          <a:solidFill>
                            <a:schemeClr val="tx1"/>
                          </a:solidFill>
                          <a:latin typeface="Arial" panose="020B0604020202020204" pitchFamily="34" charset="0"/>
                          <a:cs typeface="Arial" panose="020B0604020202020204" pitchFamily="34" charset="0"/>
                        </a:rPr>
                        <a:t>skill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lvl="0" algn="l"/>
                      <a:r>
                        <a:rPr lang="en-GB" sz="900" b="1" dirty="0">
                          <a:solidFill>
                            <a:schemeClr val="tx1"/>
                          </a:solidFill>
                          <a:latin typeface="Arial" panose="020B0604020202020204" pitchFamily="34" charset="0"/>
                          <a:cs typeface="Arial" panose="020B0604020202020204" pitchFamily="34" charset="0"/>
                        </a:rPr>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95669945"/>
                  </a:ext>
                </a:extLst>
              </a:tr>
              <a:tr h="415397">
                <a:tc>
                  <a:txBody>
                    <a:bodyPr/>
                    <a:lstStyle/>
                    <a:p>
                      <a:pPr lvl="0" algn="l" fontAlgn="b"/>
                      <a:r>
                        <a:rPr lang="en-GB" sz="800" b="1" u="none" strike="noStrike">
                          <a:solidFill>
                            <a:srgbClr val="009900"/>
                          </a:solidFill>
                          <a:effectLst/>
                          <a:latin typeface="Arial" panose="020B0604020202020204" pitchFamily="34" charset="0"/>
                          <a:cs typeface="Arial" panose="020B0604020202020204" pitchFamily="34" charset="0"/>
                        </a:rPr>
                        <a:t>Alienation effect</a:t>
                      </a:r>
                      <a:endParaRPr lang="en-GB" sz="800" b="1" i="0" u="none" strike="noStrike">
                        <a:solidFill>
                          <a:srgbClr val="009900"/>
                        </a:solidFill>
                        <a:effectLst/>
                        <a:latin typeface="Arial" panose="020B0604020202020204" pitchFamily="34" charset="0"/>
                        <a:cs typeface="Arial" panose="020B0604020202020204" pitchFamily="34" charset="0"/>
                      </a:endParaRPr>
                    </a:p>
                  </a:txBody>
                  <a:tcPr marL="4813" marR="4813" marT="481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lvl="0" algn="l" fontAlgn="b"/>
                      <a:r>
                        <a:rPr lang="en-US" sz="800" b="0" u="none" strike="noStrike" dirty="0">
                          <a:solidFill>
                            <a:srgbClr val="009900"/>
                          </a:solidFill>
                          <a:effectLst/>
                          <a:latin typeface="Arial" panose="020B0604020202020204" pitchFamily="34" charset="0"/>
                          <a:cs typeface="Arial" panose="020B0604020202020204" pitchFamily="34" charset="0"/>
                        </a:rPr>
                        <a:t>It involves the use of techniques designed to distance the audience from emotional involvement in the play through jolting reminders of the artificiality of the theatrical performance.</a:t>
                      </a:r>
                      <a:endParaRPr lang="en-US" sz="800" b="0" i="0" u="none" strike="noStrike" dirty="0">
                        <a:solidFill>
                          <a:srgbClr val="009900"/>
                        </a:solidFill>
                        <a:effectLst/>
                        <a:latin typeface="Arial" panose="020B0604020202020204" pitchFamily="34" charset="0"/>
                        <a:cs typeface="Arial" panose="020B0604020202020204" pitchFamily="34" charset="0"/>
                      </a:endParaRPr>
                    </a:p>
                  </a:txBody>
                  <a:tcPr marL="4813" marR="4813" marT="481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4028843899"/>
                  </a:ext>
                </a:extLst>
              </a:tr>
              <a:tr h="168599">
                <a:tc>
                  <a:txBody>
                    <a:bodyPr/>
                    <a:lstStyle/>
                    <a:p>
                      <a:pPr lvl="0" algn="l" fontAlgn="b"/>
                      <a:r>
                        <a:rPr lang="en-GB" sz="800" b="1" u="none" strike="noStrike" dirty="0">
                          <a:solidFill>
                            <a:srgbClr val="009900"/>
                          </a:solidFill>
                          <a:effectLst/>
                          <a:latin typeface="Arial" panose="020B0604020202020204" pitchFamily="34" charset="0"/>
                          <a:cs typeface="Arial" panose="020B0604020202020204" pitchFamily="34" charset="0"/>
                        </a:rPr>
                        <a:t>Didactic</a:t>
                      </a:r>
                      <a:endParaRPr lang="en-GB" sz="800" b="1" i="0" u="none" strike="noStrike" dirty="0">
                        <a:solidFill>
                          <a:srgbClr val="009900"/>
                        </a:solidFill>
                        <a:effectLst/>
                        <a:latin typeface="Arial" panose="020B0604020202020204" pitchFamily="34" charset="0"/>
                        <a:cs typeface="Arial" panose="020B0604020202020204" pitchFamily="34" charset="0"/>
                      </a:endParaRPr>
                    </a:p>
                  </a:txBody>
                  <a:tcPr marL="4813" marR="4813" marT="481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lvl="0" algn="l" fontAlgn="b"/>
                      <a:r>
                        <a:rPr lang="en-US" sz="800" b="0" u="none" strike="noStrike" dirty="0">
                          <a:solidFill>
                            <a:srgbClr val="009900"/>
                          </a:solidFill>
                          <a:effectLst/>
                          <a:latin typeface="Arial" panose="020B0604020202020204" pitchFamily="34" charset="0"/>
                          <a:cs typeface="Arial" panose="020B0604020202020204" pitchFamily="34" charset="0"/>
                        </a:rPr>
                        <a:t>Designed or intended to teach.</a:t>
                      </a:r>
                      <a:endParaRPr lang="en-US" sz="800" b="0" i="0" u="none" strike="noStrike" dirty="0">
                        <a:solidFill>
                          <a:srgbClr val="009900"/>
                        </a:solidFill>
                        <a:effectLst/>
                        <a:latin typeface="Arial" panose="020B0604020202020204" pitchFamily="34" charset="0"/>
                        <a:cs typeface="Arial" panose="020B0604020202020204" pitchFamily="34" charset="0"/>
                      </a:endParaRPr>
                    </a:p>
                  </a:txBody>
                  <a:tcPr marL="4813" marR="4813" marT="481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309505302"/>
                  </a:ext>
                </a:extLst>
              </a:tr>
              <a:tr h="284721">
                <a:tc>
                  <a:txBody>
                    <a:bodyPr/>
                    <a:lstStyle/>
                    <a:p>
                      <a:pPr lvl="0" algn="l" fontAlgn="b"/>
                      <a:r>
                        <a:rPr lang="en-GB" sz="800" b="1" u="none" strike="noStrike" dirty="0">
                          <a:solidFill>
                            <a:srgbClr val="009900"/>
                          </a:solidFill>
                          <a:effectLst/>
                          <a:latin typeface="Arial" panose="020B0604020202020204" pitchFamily="34" charset="0"/>
                          <a:cs typeface="Arial" panose="020B0604020202020204" pitchFamily="34" charset="0"/>
                        </a:rPr>
                        <a:t>Split role</a:t>
                      </a:r>
                      <a:endParaRPr lang="en-GB" sz="800" b="1" i="0" u="none" strike="noStrike" dirty="0">
                        <a:solidFill>
                          <a:srgbClr val="009900"/>
                        </a:solidFill>
                        <a:effectLst/>
                        <a:latin typeface="Arial" panose="020B0604020202020204" pitchFamily="34" charset="0"/>
                        <a:cs typeface="Arial" panose="020B0604020202020204" pitchFamily="34" charset="0"/>
                      </a:endParaRPr>
                    </a:p>
                  </a:txBody>
                  <a:tcPr marL="4813" marR="4813" marT="481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lvl="0" algn="l" fontAlgn="b"/>
                      <a:r>
                        <a:rPr lang="en-US" sz="800" b="0" u="none" strike="noStrike" dirty="0">
                          <a:solidFill>
                            <a:srgbClr val="009900"/>
                          </a:solidFill>
                          <a:effectLst/>
                          <a:latin typeface="Arial" panose="020B0604020202020204" pitchFamily="34" charset="0"/>
                          <a:cs typeface="Arial" panose="020B0604020202020204" pitchFamily="34" charset="0"/>
                        </a:rPr>
                        <a:t>This is where more than one actor plays the same character. For instance, the actor playing the main character might rotate from scene to scene.</a:t>
                      </a:r>
                      <a:endParaRPr lang="en-US" sz="800" b="0" i="0" u="none" strike="noStrike" dirty="0">
                        <a:solidFill>
                          <a:srgbClr val="009900"/>
                        </a:solidFill>
                        <a:effectLst/>
                        <a:latin typeface="Arial" panose="020B0604020202020204" pitchFamily="34" charset="0"/>
                        <a:cs typeface="Arial" panose="020B0604020202020204" pitchFamily="34" charset="0"/>
                      </a:endParaRPr>
                    </a:p>
                  </a:txBody>
                  <a:tcPr marL="4813" marR="4813" marT="481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3734261566"/>
                  </a:ext>
                </a:extLst>
              </a:tr>
              <a:tr h="391939">
                <a:tc>
                  <a:txBody>
                    <a:bodyPr/>
                    <a:lstStyle/>
                    <a:p>
                      <a:pPr lvl="0" algn="l" fontAlgn="b"/>
                      <a:r>
                        <a:rPr lang="en-GB" sz="800" b="1" u="none" strike="noStrike" dirty="0">
                          <a:solidFill>
                            <a:srgbClr val="009900"/>
                          </a:solidFill>
                          <a:effectLst/>
                          <a:latin typeface="Arial" panose="020B0604020202020204" pitchFamily="34" charset="0"/>
                          <a:cs typeface="Arial" panose="020B0604020202020204" pitchFamily="34" charset="0"/>
                        </a:rPr>
                        <a:t>Ensemble work</a:t>
                      </a:r>
                      <a:endParaRPr lang="en-GB" sz="800" b="1" i="0" u="none" strike="noStrike" dirty="0">
                        <a:solidFill>
                          <a:srgbClr val="009900"/>
                        </a:solidFill>
                        <a:effectLst/>
                        <a:latin typeface="Arial" panose="020B0604020202020204" pitchFamily="34" charset="0"/>
                        <a:cs typeface="Arial" panose="020B0604020202020204" pitchFamily="34" charset="0"/>
                      </a:endParaRPr>
                    </a:p>
                  </a:txBody>
                  <a:tcPr marL="4813" marR="4813" marT="481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lvl="0" algn="l" fontAlgn="b"/>
                      <a:r>
                        <a:rPr lang="en-US" sz="800" b="0" u="none" strike="noStrike" dirty="0">
                          <a:solidFill>
                            <a:srgbClr val="009900"/>
                          </a:solidFill>
                          <a:effectLst/>
                          <a:latin typeface="Arial" panose="020B0604020202020204" pitchFamily="34" charset="0"/>
                          <a:cs typeface="Arial" panose="020B0604020202020204" pitchFamily="34" charset="0"/>
                        </a:rPr>
                        <a:t>an approach to acting that aims for a unified effect achieved by all members of a cast working together on behalf of the play, rather than emphasizing individual performances.</a:t>
                      </a:r>
                      <a:endParaRPr lang="en-US" sz="800" b="0" i="0" u="none" strike="noStrike" dirty="0">
                        <a:solidFill>
                          <a:srgbClr val="009900"/>
                        </a:solidFill>
                        <a:effectLst/>
                        <a:latin typeface="Arial" panose="020B0604020202020204" pitchFamily="34" charset="0"/>
                        <a:cs typeface="Arial" panose="020B0604020202020204" pitchFamily="34" charset="0"/>
                      </a:endParaRPr>
                    </a:p>
                  </a:txBody>
                  <a:tcPr marL="4813" marR="4813" marT="481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457367906"/>
                  </a:ext>
                </a:extLst>
              </a:tr>
              <a:tr h="363752">
                <a:tc>
                  <a:txBody>
                    <a:bodyPr/>
                    <a:lstStyle/>
                    <a:p>
                      <a:pPr lvl="0" algn="l" fontAlgn="b"/>
                      <a:r>
                        <a:rPr lang="en-GB" sz="800" b="1" u="none" strike="noStrike" dirty="0">
                          <a:solidFill>
                            <a:srgbClr val="009900"/>
                          </a:solidFill>
                          <a:effectLst/>
                          <a:latin typeface="Arial" panose="020B0604020202020204" pitchFamily="34" charset="0"/>
                          <a:cs typeface="Arial" panose="020B0604020202020204" pitchFamily="34" charset="0"/>
                        </a:rPr>
                        <a:t>Verbatim</a:t>
                      </a:r>
                      <a:endParaRPr lang="en-GB" sz="800" b="1" i="0" u="none" strike="noStrike" dirty="0">
                        <a:solidFill>
                          <a:srgbClr val="009900"/>
                        </a:solidFill>
                        <a:effectLst/>
                        <a:latin typeface="Arial" panose="020B0604020202020204" pitchFamily="34" charset="0"/>
                        <a:cs typeface="Arial" panose="020B0604020202020204" pitchFamily="34" charset="0"/>
                      </a:endParaRPr>
                    </a:p>
                  </a:txBody>
                  <a:tcPr marL="4813" marR="4813" marT="481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lvl="0" algn="l" fontAlgn="b"/>
                      <a:r>
                        <a:rPr lang="en-US" sz="800" b="0" u="none" strike="noStrike" dirty="0">
                          <a:solidFill>
                            <a:srgbClr val="009900"/>
                          </a:solidFill>
                          <a:effectLst/>
                          <a:latin typeface="Arial" panose="020B0604020202020204" pitchFamily="34" charset="0"/>
                          <a:cs typeface="Arial" panose="020B0604020202020204" pitchFamily="34" charset="0"/>
                        </a:rPr>
                        <a:t>A form of documented theatre in which plays are constructed from the precise words spoken by people interviewed about a particular event or topic.</a:t>
                      </a:r>
                      <a:endParaRPr lang="en-US" sz="800" b="0" i="0" u="none" strike="noStrike" dirty="0">
                        <a:solidFill>
                          <a:srgbClr val="009900"/>
                        </a:solidFill>
                        <a:effectLst/>
                        <a:latin typeface="Arial" panose="020B0604020202020204" pitchFamily="34" charset="0"/>
                        <a:cs typeface="Arial" panose="020B0604020202020204" pitchFamily="34" charset="0"/>
                      </a:endParaRPr>
                    </a:p>
                  </a:txBody>
                  <a:tcPr marL="4813" marR="4813" marT="481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669992834"/>
                  </a:ext>
                </a:extLst>
              </a:tr>
              <a:tr h="292315">
                <a:tc>
                  <a:txBody>
                    <a:bodyPr/>
                    <a:lstStyle/>
                    <a:p>
                      <a:pPr lvl="0" algn="l" fontAlgn="b"/>
                      <a:r>
                        <a:rPr lang="en-GB" sz="800" b="1" u="none" strike="noStrike" dirty="0">
                          <a:solidFill>
                            <a:srgbClr val="009900"/>
                          </a:solidFill>
                          <a:effectLst/>
                          <a:latin typeface="Arial" panose="020B0604020202020204" pitchFamily="34" charset="0"/>
                          <a:cs typeface="Arial" panose="020B0604020202020204" pitchFamily="34" charset="0"/>
                        </a:rPr>
                        <a:t>Choral Work</a:t>
                      </a:r>
                      <a:endParaRPr lang="en-GB" sz="800" b="1" i="0" u="none" strike="noStrike" dirty="0">
                        <a:solidFill>
                          <a:srgbClr val="009900"/>
                        </a:solidFill>
                        <a:effectLst/>
                        <a:latin typeface="Arial" panose="020B0604020202020204" pitchFamily="34" charset="0"/>
                        <a:cs typeface="Arial" panose="020B0604020202020204" pitchFamily="34" charset="0"/>
                      </a:endParaRPr>
                    </a:p>
                  </a:txBody>
                  <a:tcPr marL="4813" marR="4813" marT="481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lvl="0" algn="l" fontAlgn="b"/>
                      <a:r>
                        <a:rPr lang="en-US" sz="800" b="0" u="none" strike="noStrike" dirty="0">
                          <a:solidFill>
                            <a:srgbClr val="009900"/>
                          </a:solidFill>
                          <a:effectLst/>
                          <a:latin typeface="Arial" panose="020B0604020202020204" pitchFamily="34" charset="0"/>
                          <a:cs typeface="Arial" panose="020B0604020202020204" pitchFamily="34" charset="0"/>
                        </a:rPr>
                        <a:t>The chorus in Classical Greek drama was a group of actors who described and commented upon the main action of a play with song, dance, and recitation.</a:t>
                      </a:r>
                      <a:endParaRPr lang="en-US" sz="800" b="0" i="0" u="none" strike="noStrike" dirty="0">
                        <a:solidFill>
                          <a:srgbClr val="009900"/>
                        </a:solidFill>
                        <a:effectLst/>
                        <a:latin typeface="Arial" panose="020B0604020202020204" pitchFamily="34" charset="0"/>
                        <a:cs typeface="Arial" panose="020B0604020202020204" pitchFamily="34" charset="0"/>
                      </a:endParaRPr>
                    </a:p>
                  </a:txBody>
                  <a:tcPr marL="4813" marR="4813" marT="481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4029044580"/>
                  </a:ext>
                </a:extLst>
              </a:tr>
              <a:tr h="432765">
                <a:tc>
                  <a:txBody>
                    <a:bodyPr/>
                    <a:lstStyle/>
                    <a:p>
                      <a:pPr lvl="0" algn="l" fontAlgn="b"/>
                      <a:r>
                        <a:rPr lang="en-GB" sz="800" b="1" u="none" strike="noStrike" dirty="0">
                          <a:solidFill>
                            <a:srgbClr val="009900"/>
                          </a:solidFill>
                          <a:effectLst/>
                          <a:latin typeface="Arial" panose="020B0604020202020204" pitchFamily="34" charset="0"/>
                          <a:cs typeface="Arial" panose="020B0604020202020204" pitchFamily="34" charset="0"/>
                        </a:rPr>
                        <a:t>Subtext</a:t>
                      </a:r>
                      <a:endParaRPr lang="en-GB" sz="800" b="1" i="0" u="none" strike="noStrike" dirty="0">
                        <a:solidFill>
                          <a:srgbClr val="009900"/>
                        </a:solidFill>
                        <a:effectLst/>
                        <a:latin typeface="Arial" panose="020B0604020202020204" pitchFamily="34" charset="0"/>
                        <a:cs typeface="Arial" panose="020B0604020202020204" pitchFamily="34" charset="0"/>
                      </a:endParaRPr>
                    </a:p>
                  </a:txBody>
                  <a:tcPr marL="4813" marR="4813" marT="481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lvl="0" algn="l" fontAlgn="b"/>
                      <a:r>
                        <a:rPr lang="en-US" sz="800" b="0" u="none" strike="noStrike" dirty="0">
                          <a:solidFill>
                            <a:srgbClr val="009900"/>
                          </a:solidFill>
                          <a:effectLst/>
                          <a:latin typeface="Arial" panose="020B0604020202020204" pitchFamily="34" charset="0"/>
                          <a:cs typeface="Arial" panose="020B0604020202020204" pitchFamily="34" charset="0"/>
                        </a:rPr>
                        <a:t>This is content underneath the dialogue. Under dialogue, there can be conflict, anger, competition, pride, showing off, or other implicit ideas and emotions. Subtext is the unspoken thoughts and motives of characters — what they really think and believe.</a:t>
                      </a:r>
                      <a:endParaRPr lang="en-US" sz="800" b="0" i="0" u="none" strike="noStrike" dirty="0">
                        <a:solidFill>
                          <a:srgbClr val="009900"/>
                        </a:solidFill>
                        <a:effectLst/>
                        <a:latin typeface="Arial" panose="020B0604020202020204" pitchFamily="34" charset="0"/>
                        <a:cs typeface="Arial" panose="020B0604020202020204" pitchFamily="34" charset="0"/>
                      </a:endParaRPr>
                    </a:p>
                  </a:txBody>
                  <a:tcPr marL="4813" marR="4813" marT="481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2874285747"/>
                  </a:ext>
                </a:extLst>
              </a:tr>
              <a:tr h="2131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1" dirty="0">
                          <a:solidFill>
                            <a:schemeClr val="bg1"/>
                          </a:solidFill>
                          <a:latin typeface="Arial" panose="020B0604020202020204" pitchFamily="34" charset="0"/>
                          <a:cs typeface="Arial" panose="020B0604020202020204" pitchFamily="34" charset="0"/>
                        </a:rPr>
                        <a:t>Improvisation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kern="1200" dirty="0">
                          <a:solidFill>
                            <a:schemeClr val="dk1"/>
                          </a:solidFill>
                          <a:effectLst/>
                          <a:latin typeface="Arial" panose="020B0604020202020204" pitchFamily="34" charset="0"/>
                          <a:ea typeface="+mn-ea"/>
                          <a:cs typeface="Arial" panose="020B0604020202020204" pitchFamily="34" charset="0"/>
                        </a:rPr>
                        <a:t>A very spontaneous performance without specific or scripted preparation.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8716537"/>
                  </a:ext>
                </a:extLst>
              </a:tr>
              <a:tr h="278730">
                <a:tc>
                  <a:txBody>
                    <a:bodyPr/>
                    <a:lstStyle/>
                    <a:p>
                      <a:pPr lvl="0" algn="l" fontAlgn="b"/>
                      <a:r>
                        <a:rPr lang="en-GB" sz="800" b="1" u="none" strike="noStrike" dirty="0">
                          <a:solidFill>
                            <a:srgbClr val="009900"/>
                          </a:solidFill>
                          <a:effectLst/>
                          <a:latin typeface="Arial" panose="020B0604020202020204" pitchFamily="34" charset="0"/>
                          <a:cs typeface="Arial" panose="020B0604020202020204" pitchFamily="34" charset="0"/>
                        </a:rPr>
                        <a:t>   Direct address</a:t>
                      </a:r>
                      <a:endParaRPr lang="en-GB" sz="800" b="1" i="0" u="none" strike="noStrike" dirty="0">
                        <a:solidFill>
                          <a:srgbClr val="009900"/>
                        </a:solidFill>
                        <a:effectLst/>
                        <a:latin typeface="Arial" panose="020B0604020202020204" pitchFamily="34" charset="0"/>
                        <a:cs typeface="Arial" panose="020B0604020202020204" pitchFamily="34" charset="0"/>
                      </a:endParaRPr>
                    </a:p>
                  </a:txBody>
                  <a:tcPr marL="4813" marR="4813" marT="481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lvl="0" algn="l" fontAlgn="b"/>
                      <a:r>
                        <a:rPr lang="en-US" sz="800" b="0" u="none" strike="noStrike" dirty="0">
                          <a:solidFill>
                            <a:srgbClr val="009900"/>
                          </a:solidFill>
                          <a:effectLst/>
                          <a:latin typeface="Arial" panose="020B0604020202020204" pitchFamily="34" charset="0"/>
                          <a:cs typeface="Arial" panose="020B0604020202020204" pitchFamily="34" charset="0"/>
                        </a:rPr>
                        <a:t>Speaking directly to the audience to break the fourth wall and destroy any illusion of reality.</a:t>
                      </a:r>
                      <a:endParaRPr lang="en-US" sz="800" b="0" i="0" u="none" strike="noStrike" dirty="0">
                        <a:solidFill>
                          <a:srgbClr val="009900"/>
                        </a:solidFill>
                        <a:effectLst/>
                        <a:latin typeface="Arial" panose="020B0604020202020204" pitchFamily="34" charset="0"/>
                        <a:cs typeface="Arial" panose="020B0604020202020204" pitchFamily="34" charset="0"/>
                      </a:endParaRPr>
                    </a:p>
                  </a:txBody>
                  <a:tcPr marL="4813" marR="4813" marT="481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2191515318"/>
                  </a:ext>
                </a:extLst>
              </a:tr>
              <a:tr h="2787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1" dirty="0">
                          <a:solidFill>
                            <a:schemeClr val="bg1"/>
                          </a:solidFill>
                          <a:latin typeface="Arial" panose="020B0604020202020204" pitchFamily="34" charset="0"/>
                          <a:cs typeface="Arial" panose="020B0604020202020204" pitchFamily="34" charset="0"/>
                        </a:rPr>
                        <a:t>Hot seating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r>
                        <a:rPr lang="en-US" sz="800" b="0" kern="1200" dirty="0">
                          <a:solidFill>
                            <a:schemeClr val="dk1"/>
                          </a:solidFill>
                          <a:effectLst/>
                          <a:latin typeface="Arial" panose="020B0604020202020204" pitchFamily="34" charset="0"/>
                          <a:ea typeface="+mn-ea"/>
                          <a:cs typeface="Arial" panose="020B0604020202020204" pitchFamily="34" charset="0"/>
                        </a:rPr>
                        <a:t>A character is questioned by the group about his or her background, </a:t>
                      </a:r>
                      <a:r>
                        <a:rPr lang="en-US" sz="800" b="0" kern="1200" dirty="0" err="1">
                          <a:solidFill>
                            <a:schemeClr val="dk1"/>
                          </a:solidFill>
                          <a:effectLst/>
                          <a:latin typeface="Arial" panose="020B0604020202020204" pitchFamily="34" charset="0"/>
                          <a:ea typeface="+mn-ea"/>
                          <a:cs typeface="Arial" panose="020B0604020202020204" pitchFamily="34" charset="0"/>
                        </a:rPr>
                        <a:t>behaviour</a:t>
                      </a:r>
                      <a:r>
                        <a:rPr lang="en-US" sz="800" b="0" kern="1200" dirty="0">
                          <a:solidFill>
                            <a:schemeClr val="dk1"/>
                          </a:solidFill>
                          <a:effectLst/>
                          <a:latin typeface="Arial" panose="020B0604020202020204" pitchFamily="34" charset="0"/>
                          <a:ea typeface="+mn-ea"/>
                          <a:cs typeface="Arial" panose="020B0604020202020204" pitchFamily="34" charset="0"/>
                        </a:rPr>
                        <a:t> and motivation.</a:t>
                      </a:r>
                      <a:endParaRPr lang="en-GB" sz="800" b="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2037747975"/>
                  </a:ext>
                </a:extLst>
              </a:tr>
              <a:tr h="278730">
                <a:tc>
                  <a:txBody>
                    <a:bodyPr/>
                    <a:lstStyle/>
                    <a:p>
                      <a:pPr lvl="0" algn="l" fontAlgn="b"/>
                      <a:r>
                        <a:rPr lang="en-GB" sz="800" b="1" u="none" strike="noStrike" dirty="0">
                          <a:solidFill>
                            <a:srgbClr val="009900"/>
                          </a:solidFill>
                          <a:effectLst/>
                          <a:latin typeface="Arial" panose="020B0604020202020204" pitchFamily="34" charset="0"/>
                          <a:cs typeface="Arial" panose="020B0604020202020204" pitchFamily="34" charset="0"/>
                        </a:rPr>
                        <a:t>Theatre in education</a:t>
                      </a:r>
                      <a:endParaRPr lang="en-GB" sz="800" b="1" i="0" u="none" strike="noStrike" dirty="0">
                        <a:solidFill>
                          <a:srgbClr val="009900"/>
                        </a:solidFill>
                        <a:effectLst/>
                        <a:latin typeface="Arial" panose="020B0604020202020204" pitchFamily="34" charset="0"/>
                        <a:cs typeface="Arial" panose="020B0604020202020204" pitchFamily="34" charset="0"/>
                      </a:endParaRPr>
                    </a:p>
                  </a:txBody>
                  <a:tcPr marL="4813" marR="4813" marT="481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lvl="0" algn="l" fontAlgn="b"/>
                      <a:r>
                        <a:rPr lang="en-US" sz="800" b="0" u="none" strike="noStrike" dirty="0">
                          <a:solidFill>
                            <a:srgbClr val="009900"/>
                          </a:solidFill>
                          <a:effectLst/>
                          <a:latin typeface="Arial" panose="020B0604020202020204" pitchFamily="34" charset="0"/>
                          <a:cs typeface="Arial" panose="020B0604020202020204" pitchFamily="34" charset="0"/>
                        </a:rPr>
                        <a:t>Theatre in Education (</a:t>
                      </a:r>
                      <a:r>
                        <a:rPr lang="en-US" sz="800" b="0" u="none" strike="noStrike" dirty="0" err="1">
                          <a:solidFill>
                            <a:srgbClr val="009900"/>
                          </a:solidFill>
                          <a:effectLst/>
                          <a:latin typeface="Arial" panose="020B0604020202020204" pitchFamily="34" charset="0"/>
                          <a:cs typeface="Arial" panose="020B0604020202020204" pitchFamily="34" charset="0"/>
                        </a:rPr>
                        <a:t>TiE</a:t>
                      </a:r>
                      <a:r>
                        <a:rPr lang="en-US" sz="800" b="0" u="none" strike="noStrike" dirty="0">
                          <a:solidFill>
                            <a:srgbClr val="009900"/>
                          </a:solidFill>
                          <a:effectLst/>
                          <a:latin typeface="Arial" panose="020B0604020202020204" pitchFamily="34" charset="0"/>
                          <a:cs typeface="Arial" panose="020B0604020202020204" pitchFamily="34" charset="0"/>
                        </a:rPr>
                        <a:t>) is a process that uses interactive theatre/drama practices to help aid the educational process</a:t>
                      </a:r>
                      <a:endParaRPr lang="en-US" sz="800" b="0" i="0" u="none" strike="noStrike" dirty="0">
                        <a:solidFill>
                          <a:srgbClr val="009900"/>
                        </a:solidFill>
                        <a:effectLst/>
                        <a:latin typeface="Arial" panose="020B0604020202020204" pitchFamily="34" charset="0"/>
                        <a:cs typeface="Arial" panose="020B0604020202020204" pitchFamily="34" charset="0"/>
                      </a:endParaRPr>
                    </a:p>
                  </a:txBody>
                  <a:tcPr marL="4813" marR="4813" marT="481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4061977744"/>
                  </a:ext>
                </a:extLst>
              </a:tr>
              <a:tr h="2787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1" dirty="0">
                          <a:solidFill>
                            <a:schemeClr val="bg1"/>
                          </a:solidFill>
                          <a:latin typeface="Arial" panose="020B0604020202020204" pitchFamily="34" charset="0"/>
                          <a:cs typeface="Arial" panose="020B0604020202020204" pitchFamily="34" charset="0"/>
                        </a:rPr>
                        <a:t>Movement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r>
                        <a:rPr lang="en-US" sz="800" b="0" kern="1200" dirty="0">
                          <a:solidFill>
                            <a:schemeClr val="dk1"/>
                          </a:solidFill>
                          <a:effectLst/>
                          <a:latin typeface="Arial" panose="020B0604020202020204" pitchFamily="34" charset="0"/>
                          <a:ea typeface="+mn-ea"/>
                          <a:cs typeface="Arial" panose="020B0604020202020204" pitchFamily="34" charset="0"/>
                        </a:rPr>
                        <a:t>Where we move to on and around the stage avoiding the blocking  another actor.</a:t>
                      </a:r>
                      <a:endParaRPr lang="en-GB" sz="800" b="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337803"/>
                  </a:ext>
                </a:extLst>
              </a:tr>
              <a:tr h="525207">
                <a:tc>
                  <a:txBody>
                    <a:bodyPr/>
                    <a:lstStyle/>
                    <a:p>
                      <a:pPr lvl="0" algn="l" fontAlgn="b"/>
                      <a:r>
                        <a:rPr lang="en-GB" sz="800" b="1" u="none" strike="noStrike" dirty="0">
                          <a:solidFill>
                            <a:srgbClr val="009900"/>
                          </a:solidFill>
                          <a:effectLst/>
                          <a:latin typeface="Arial" panose="020B0604020202020204" pitchFamily="34" charset="0"/>
                          <a:cs typeface="Arial" panose="020B0604020202020204" pitchFamily="34" charset="0"/>
                        </a:rPr>
                        <a:t>Thought tunnel/ conscience alley</a:t>
                      </a:r>
                      <a:endParaRPr lang="en-GB" sz="800" b="1" i="0" u="none" strike="noStrike" dirty="0">
                        <a:solidFill>
                          <a:srgbClr val="009900"/>
                        </a:solidFill>
                        <a:effectLst/>
                        <a:latin typeface="Arial" panose="020B0604020202020204" pitchFamily="34" charset="0"/>
                        <a:cs typeface="Arial" panose="020B0604020202020204" pitchFamily="34" charset="0"/>
                      </a:endParaRPr>
                    </a:p>
                  </a:txBody>
                  <a:tcPr marL="4813" marR="4813" marT="481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lvl="0" algn="l" fontAlgn="b"/>
                      <a:r>
                        <a:rPr lang="en-US" sz="800" b="0" u="none" strike="noStrike" dirty="0">
                          <a:solidFill>
                            <a:srgbClr val="009900"/>
                          </a:solidFill>
                          <a:effectLst/>
                          <a:latin typeface="Arial" panose="020B0604020202020204" pitchFamily="34" charset="0"/>
                          <a:cs typeface="Arial" panose="020B0604020202020204" pitchFamily="34" charset="0"/>
                        </a:rPr>
                        <a:t>Provides the opportunity to explore a decision, problem or dilemma. A useful strategy for exploring any kind of dilemma faced by a character. The class forms two lines facing each other.</a:t>
                      </a:r>
                      <a:endParaRPr lang="en-US" sz="800" b="0" i="0" u="none" strike="noStrike" dirty="0">
                        <a:solidFill>
                          <a:srgbClr val="009900"/>
                        </a:solidFill>
                        <a:effectLst/>
                        <a:latin typeface="Arial" panose="020B0604020202020204" pitchFamily="34" charset="0"/>
                        <a:cs typeface="Arial" panose="020B0604020202020204" pitchFamily="34" charset="0"/>
                      </a:endParaRPr>
                    </a:p>
                  </a:txBody>
                  <a:tcPr marL="4813" marR="4813" marT="481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641597192"/>
                  </a:ext>
                </a:extLst>
              </a:tr>
              <a:tr h="124792">
                <a:tc>
                  <a:txBody>
                    <a:bodyPr/>
                    <a:lstStyle/>
                    <a:p>
                      <a:pPr algn="l" fontAlgn="b"/>
                      <a:r>
                        <a:rPr lang="en-GB" sz="800" b="1" i="0" u="none" strike="noStrike" dirty="0">
                          <a:solidFill>
                            <a:srgbClr val="000000"/>
                          </a:solidFill>
                          <a:effectLst/>
                          <a:latin typeface="Arial" panose="020B0604020202020204" pitchFamily="34" charset="0"/>
                          <a:cs typeface="Arial" panose="020B0604020202020204" pitchFamily="34" charset="0"/>
                        </a:rPr>
                        <a:t>Direct address</a:t>
                      </a:r>
                    </a:p>
                  </a:txBody>
                  <a:tcPr marL="4813" marR="4813" marT="4813"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l" fontAlgn="b"/>
                      <a:r>
                        <a:rPr lang="en-US" sz="800" b="0" i="0" u="none" strike="noStrike" dirty="0">
                          <a:solidFill>
                            <a:srgbClr val="000000"/>
                          </a:solidFill>
                          <a:effectLst/>
                          <a:latin typeface="Arial" panose="020B0604020202020204" pitchFamily="34" charset="0"/>
                          <a:cs typeface="Arial" panose="020B0604020202020204" pitchFamily="34" charset="0"/>
                        </a:rPr>
                        <a:t>Speaking directly to the audience to break the fourth wall and destroy any illusion of reality.</a:t>
                      </a:r>
                    </a:p>
                  </a:txBody>
                  <a:tcPr marL="4813" marR="4813" marT="4813"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2376248002"/>
                  </a:ext>
                </a:extLst>
              </a:tr>
              <a:tr h="1247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1" dirty="0">
                          <a:solidFill>
                            <a:schemeClr val="bg1"/>
                          </a:solidFill>
                          <a:latin typeface="Arial" panose="020B0604020202020204" pitchFamily="34" charset="0"/>
                          <a:cs typeface="Arial" panose="020B0604020202020204" pitchFamily="34" charset="0"/>
                        </a:rPr>
                        <a:t>Gesture</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r>
                        <a:rPr lang="en-US" sz="800" b="0" i="0" kern="1200" dirty="0">
                          <a:solidFill>
                            <a:schemeClr val="bg1"/>
                          </a:solidFill>
                          <a:effectLst/>
                          <a:latin typeface="Arial" panose="020B0604020202020204" pitchFamily="34" charset="0"/>
                          <a:ea typeface="+mn-ea"/>
                          <a:cs typeface="Arial" panose="020B0604020202020204" pitchFamily="34" charset="0"/>
                        </a:rPr>
                        <a:t>In acting gesture is defined as a sign that communicates a character's action, state of mind and relationship with other characters to an audience.</a:t>
                      </a:r>
                      <a:endParaRPr lang="en-GB" sz="800" b="0" dirty="0">
                        <a:solidFill>
                          <a:schemeClr val="bg1"/>
                        </a:solidFill>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4224091236"/>
                  </a:ext>
                </a:extLst>
              </a:tr>
            </a:tbl>
          </a:graphicData>
        </a:graphic>
      </p:graphicFrame>
      <p:sp>
        <p:nvSpPr>
          <p:cNvPr id="22" name="Explosion 2 21"/>
          <p:cNvSpPr/>
          <p:nvPr/>
        </p:nvSpPr>
        <p:spPr>
          <a:xfrm>
            <a:off x="-5881" y="-20622"/>
            <a:ext cx="2280621" cy="1731981"/>
          </a:xfrm>
          <a:prstGeom prst="irregularSeal2">
            <a:avLst/>
          </a:prstGeom>
          <a:gradFill flip="none" rotWithShape="1">
            <a:gsLst>
              <a:gs pos="0">
                <a:schemeClr val="accent6">
                  <a:lumMod val="75000"/>
                  <a:tint val="66000"/>
                  <a:satMod val="160000"/>
                </a:schemeClr>
              </a:gs>
              <a:gs pos="50000">
                <a:schemeClr val="accent6">
                  <a:lumMod val="75000"/>
                  <a:tint val="44500"/>
                  <a:satMod val="160000"/>
                </a:schemeClr>
              </a:gs>
              <a:gs pos="100000">
                <a:schemeClr val="accent6">
                  <a:lumMod val="75000"/>
                  <a:tint val="23500"/>
                  <a:satMod val="160000"/>
                </a:schemeClr>
              </a:gs>
            </a:gsLst>
            <a:path path="circle">
              <a:fillToRect l="50000" t="50000" r="50000" b="50000"/>
            </a:path>
            <a:tileRect/>
          </a:gradFill>
          <a:ln>
            <a:solidFill>
              <a:schemeClr val="tx1">
                <a:lumMod val="95000"/>
              </a:schemeClr>
            </a:solidFill>
            <a:prstDash val="sysDot"/>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23" name="Rectangle 22"/>
          <p:cNvSpPr/>
          <p:nvPr/>
        </p:nvSpPr>
        <p:spPr>
          <a:xfrm rot="19835710">
            <a:off x="185487" y="515022"/>
            <a:ext cx="1662635" cy="646331"/>
          </a:xfrm>
          <a:prstGeom prst="rect">
            <a:avLst/>
          </a:prstGeom>
        </p:spPr>
        <p:txBody>
          <a:bodyPr wrap="none">
            <a:spAutoFit/>
          </a:bodyPr>
          <a:lstStyle/>
          <a:p>
            <a:pPr algn="ctr"/>
            <a:r>
              <a:rPr lang="en-GB" dirty="0">
                <a:ln>
                  <a:solidFill>
                    <a:schemeClr val="tx1"/>
                  </a:solidFill>
                </a:ln>
                <a:solidFill>
                  <a:schemeClr val="bg1"/>
                </a:solidFill>
                <a:latin typeface="Berlin Sans FB Demi" panose="020E0802020502020306" pitchFamily="34" charset="0"/>
              </a:rPr>
              <a:t>Preparing for </a:t>
            </a:r>
          </a:p>
          <a:p>
            <a:pPr algn="ctr"/>
            <a:r>
              <a:rPr lang="en-GB" dirty="0">
                <a:ln>
                  <a:solidFill>
                    <a:schemeClr val="tx1"/>
                  </a:solidFill>
                </a:ln>
                <a:solidFill>
                  <a:schemeClr val="bg1"/>
                </a:solidFill>
                <a:latin typeface="Berlin Sans FB Demi" panose="020E0802020502020306" pitchFamily="34" charset="0"/>
              </a:rPr>
              <a:t>GCSE DRAMA!</a:t>
            </a:r>
          </a:p>
        </p:txBody>
      </p:sp>
      <p:pic>
        <p:nvPicPr>
          <p:cNvPr id="30" name="Picture 4" descr="Steven Berkoff - Literatur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58606" y="547769"/>
            <a:ext cx="1637128" cy="163712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1" name="Rectangle 70"/>
          <p:cNvSpPr/>
          <p:nvPr/>
        </p:nvSpPr>
        <p:spPr>
          <a:xfrm>
            <a:off x="5408263" y="565710"/>
            <a:ext cx="1702663" cy="338554"/>
          </a:xfrm>
          <a:prstGeom prst="rect">
            <a:avLst/>
          </a:prstGeom>
        </p:spPr>
        <p:txBody>
          <a:bodyPr wrap="square">
            <a:spAutoFit/>
          </a:bodyPr>
          <a:lstStyle/>
          <a:p>
            <a:pPr lvl="0" algn="ctr">
              <a:defRPr/>
            </a:pPr>
            <a:r>
              <a:rPr lang="en-GB" sz="1600" dirty="0">
                <a:ln>
                  <a:solidFill>
                    <a:schemeClr val="tx1"/>
                  </a:solidFill>
                </a:ln>
                <a:solidFill>
                  <a:schemeClr val="bg1"/>
                </a:solidFill>
                <a:latin typeface="Berlin Sans FB Demi" panose="020E0802020502020306" pitchFamily="34" charset="0"/>
              </a:rPr>
              <a:t>Steven Berkoff</a:t>
            </a:r>
          </a:p>
        </p:txBody>
      </p:sp>
      <p:pic>
        <p:nvPicPr>
          <p:cNvPr id="43" name="Picture 42"/>
          <p:cNvPicPr>
            <a:picLocks noChangeAspect="1"/>
          </p:cNvPicPr>
          <p:nvPr/>
        </p:nvPicPr>
        <p:blipFill rotWithShape="1">
          <a:blip r:embed="rId4"/>
          <a:srcRect l="5239" t="8611" r="3197" b="6557"/>
          <a:stretch/>
        </p:blipFill>
        <p:spPr>
          <a:xfrm>
            <a:off x="7675199" y="638426"/>
            <a:ext cx="1142920" cy="110301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5" name="Picture 44"/>
          <p:cNvPicPr>
            <a:picLocks noChangeAspect="1"/>
          </p:cNvPicPr>
          <p:nvPr/>
        </p:nvPicPr>
        <p:blipFill>
          <a:blip r:embed="rId5"/>
          <a:stretch>
            <a:fillRect/>
          </a:stretch>
        </p:blipFill>
        <p:spPr>
          <a:xfrm>
            <a:off x="5874579" y="2067659"/>
            <a:ext cx="1166468" cy="115752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6" name="Picture 8" descr="Bertolt Brecht - IMDb"/>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35387" y="1685677"/>
            <a:ext cx="1743677" cy="194206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5" name="Rectangle 74"/>
          <p:cNvSpPr/>
          <p:nvPr/>
        </p:nvSpPr>
        <p:spPr>
          <a:xfrm>
            <a:off x="7595023" y="3025908"/>
            <a:ext cx="1447174" cy="338554"/>
          </a:xfrm>
          <a:prstGeom prst="rect">
            <a:avLst/>
          </a:prstGeom>
        </p:spPr>
        <p:txBody>
          <a:bodyPr wrap="square">
            <a:spAutoFit/>
          </a:bodyPr>
          <a:lstStyle/>
          <a:p>
            <a:pPr lvl="0" algn="ctr">
              <a:defRPr/>
            </a:pPr>
            <a:r>
              <a:rPr lang="en-GB" sz="1600" dirty="0">
                <a:ln>
                  <a:solidFill>
                    <a:schemeClr val="tx1"/>
                  </a:solidFill>
                </a:ln>
                <a:solidFill>
                  <a:schemeClr val="bg1"/>
                </a:solidFill>
                <a:latin typeface="Berlin Sans FB Demi" panose="020E0802020502020306" pitchFamily="34" charset="0"/>
              </a:rPr>
              <a:t>Bertolt Brecht</a:t>
            </a:r>
          </a:p>
        </p:txBody>
      </p:sp>
      <p:pic>
        <p:nvPicPr>
          <p:cNvPr id="76" name="Picture 2" descr="Arrow pointing up Royalty Free Vector Image - VectorStock"/>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0" b="92963" l="5000" r="90000"/>
                    </a14:imgEffect>
                  </a14:imgLayer>
                </a14:imgProps>
              </a:ext>
              <a:ext uri="{28A0092B-C50C-407E-A947-70E740481C1C}">
                <a14:useLocalDpi xmlns:a14="http://schemas.microsoft.com/office/drawing/2010/main" val="0"/>
              </a:ext>
            </a:extLst>
          </a:blip>
          <a:srcRect/>
          <a:stretch>
            <a:fillRect/>
          </a:stretch>
        </p:blipFill>
        <p:spPr bwMode="auto">
          <a:xfrm rot="3222555" flipH="1" flipV="1">
            <a:off x="7231700" y="1889561"/>
            <a:ext cx="387311" cy="582286"/>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2" descr="Arrow pointing up Royalty Free Vector Image - VectorStock"/>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0" b="92963" l="5000" r="90000"/>
                    </a14:imgEffect>
                  </a14:imgLayer>
                </a14:imgProps>
              </a:ext>
              <a:ext uri="{28A0092B-C50C-407E-A947-70E740481C1C}">
                <a14:useLocalDpi xmlns:a14="http://schemas.microsoft.com/office/drawing/2010/main" val="0"/>
              </a:ext>
            </a:extLst>
          </a:blip>
          <a:srcRect/>
          <a:stretch>
            <a:fillRect/>
          </a:stretch>
        </p:blipFill>
        <p:spPr bwMode="auto">
          <a:xfrm rot="14029152" flipH="1" flipV="1">
            <a:off x="6906704" y="1193252"/>
            <a:ext cx="567942" cy="872236"/>
          </a:xfrm>
          <a:prstGeom prst="rect">
            <a:avLst/>
          </a:prstGeom>
          <a:noFill/>
          <a:extLst>
            <a:ext uri="{909E8E84-426E-40DD-AFC4-6F175D3DCCD1}">
              <a14:hiddenFill xmlns:a14="http://schemas.microsoft.com/office/drawing/2010/main">
                <a:solidFill>
                  <a:srgbClr val="FFFFFF"/>
                </a:solidFill>
              </a14:hiddenFill>
            </a:ext>
          </a:extLst>
        </p:spPr>
      </p:pic>
      <p:sp>
        <p:nvSpPr>
          <p:cNvPr id="32" name="Rectangle 31">
            <a:extLst>
              <a:ext uri="{FF2B5EF4-FFF2-40B4-BE49-F238E27FC236}">
                <a16:creationId xmlns:a16="http://schemas.microsoft.com/office/drawing/2014/main" id="{319D1508-DFC9-4EEF-BE36-271C2F403269}"/>
              </a:ext>
            </a:extLst>
          </p:cNvPr>
          <p:cNvSpPr/>
          <p:nvPr/>
        </p:nvSpPr>
        <p:spPr>
          <a:xfrm>
            <a:off x="5620037" y="-34526"/>
            <a:ext cx="3409206" cy="830997"/>
          </a:xfrm>
          <a:prstGeom prst="rect">
            <a:avLst/>
          </a:prstGeom>
          <a:gradFill flip="none" rotWithShape="1">
            <a:gsLst>
              <a:gs pos="0">
                <a:schemeClr val="accent6">
                  <a:lumMod val="75000"/>
                  <a:tint val="66000"/>
                  <a:satMod val="160000"/>
                </a:schemeClr>
              </a:gs>
              <a:gs pos="50000">
                <a:schemeClr val="accent6">
                  <a:lumMod val="75000"/>
                  <a:tint val="44500"/>
                  <a:satMod val="160000"/>
                </a:schemeClr>
              </a:gs>
              <a:gs pos="100000">
                <a:schemeClr val="accent6">
                  <a:lumMod val="75000"/>
                  <a:tint val="23500"/>
                  <a:satMod val="160000"/>
                </a:schemeClr>
              </a:gs>
            </a:gsLst>
            <a:path path="circle">
              <a:fillToRect l="50000" t="50000" r="50000" b="50000"/>
            </a:path>
            <a:tileRect/>
          </a:gradFill>
          <a:effectLst>
            <a:softEdge rad="177800"/>
          </a:effectLst>
        </p:spPr>
        <p:txBody>
          <a:bodyPr wrap="square">
            <a:spAutoFit/>
          </a:bodyPr>
          <a:lstStyle/>
          <a:p>
            <a:pPr lvl="0" algn="ctr">
              <a:defRPr/>
            </a:pPr>
            <a:r>
              <a:rPr lang="en-GB" sz="1600" dirty="0">
                <a:ln>
                  <a:solidFill>
                    <a:schemeClr val="tx1"/>
                  </a:solidFill>
                </a:ln>
                <a:solidFill>
                  <a:schemeClr val="bg1"/>
                </a:solidFill>
                <a:latin typeface="Berlin Sans FB Demi" panose="020E0802020502020306" pitchFamily="34" charset="0"/>
              </a:rPr>
              <a:t>We are focusing on two practitioners in particular this term!</a:t>
            </a:r>
          </a:p>
        </p:txBody>
      </p:sp>
      <p:sp>
        <p:nvSpPr>
          <p:cNvPr id="33" name="Rectangle 32">
            <a:extLst>
              <a:ext uri="{FF2B5EF4-FFF2-40B4-BE49-F238E27FC236}">
                <a16:creationId xmlns:a16="http://schemas.microsoft.com/office/drawing/2014/main" id="{A5A1A83E-51AF-4436-9158-1D0C8C7FFB9F}"/>
              </a:ext>
            </a:extLst>
          </p:cNvPr>
          <p:cNvSpPr/>
          <p:nvPr/>
        </p:nvSpPr>
        <p:spPr>
          <a:xfrm>
            <a:off x="5285856" y="3217388"/>
            <a:ext cx="2979839" cy="646331"/>
          </a:xfrm>
          <a:prstGeom prst="rect">
            <a:avLst/>
          </a:prstGeom>
          <a:gradFill flip="none" rotWithShape="1">
            <a:gsLst>
              <a:gs pos="0">
                <a:schemeClr val="accent6">
                  <a:lumMod val="75000"/>
                  <a:tint val="66000"/>
                  <a:satMod val="160000"/>
                </a:schemeClr>
              </a:gs>
              <a:gs pos="50000">
                <a:schemeClr val="accent6">
                  <a:lumMod val="75000"/>
                  <a:tint val="44500"/>
                  <a:satMod val="160000"/>
                </a:schemeClr>
              </a:gs>
              <a:gs pos="100000">
                <a:schemeClr val="accent6">
                  <a:lumMod val="75000"/>
                  <a:tint val="23500"/>
                  <a:satMod val="160000"/>
                </a:schemeClr>
              </a:gs>
            </a:gsLst>
            <a:path path="circle">
              <a:fillToRect l="50000" t="50000" r="50000" b="50000"/>
            </a:path>
            <a:tileRect/>
          </a:gradFill>
          <a:effectLst>
            <a:softEdge rad="177800"/>
          </a:effectLst>
        </p:spPr>
        <p:txBody>
          <a:bodyPr wrap="square">
            <a:spAutoFit/>
          </a:bodyPr>
          <a:lstStyle/>
          <a:p>
            <a:pPr lvl="0" algn="ctr">
              <a:defRPr/>
            </a:pPr>
            <a:r>
              <a:rPr lang="en-GB" dirty="0">
                <a:ln>
                  <a:solidFill>
                    <a:schemeClr val="tx1"/>
                  </a:solidFill>
                </a:ln>
                <a:solidFill>
                  <a:schemeClr val="bg1"/>
                </a:solidFill>
                <a:latin typeface="Berlin Sans FB Demi" panose="020E0802020502020306" pitchFamily="34" charset="0"/>
              </a:rPr>
              <a:t>We will also be exploring ‘Verbatim’ theatre.</a:t>
            </a:r>
          </a:p>
        </p:txBody>
      </p:sp>
      <p:pic>
        <p:nvPicPr>
          <p:cNvPr id="27" name="Picture 4" descr="Brain Clipart Emoji - Brain Talking Cartoon - Png Download (#1210336) -  PinClipart"/>
          <p:cNvPicPr>
            <a:picLocks noChangeAspect="1" noChangeArrowheads="1"/>
          </p:cNvPicPr>
          <p:nvPr/>
        </p:nvPicPr>
        <p:blipFill>
          <a:blip r:embed="rId11" cstate="print">
            <a:extLst>
              <a:ext uri="{BEBA8EAE-BF5A-486C-A8C5-ECC9F3942E4B}">
                <a14:imgProps xmlns:a14="http://schemas.microsoft.com/office/drawing/2010/main">
                  <a14:imgLayer r:embed="rId12">
                    <a14:imgEffect>
                      <a14:backgroundRemoval t="1791" b="94353" l="3523" r="96364"/>
                    </a14:imgEffect>
                  </a14:imgLayer>
                </a14:imgProps>
              </a:ext>
              <a:ext uri="{28A0092B-C50C-407E-A947-70E740481C1C}">
                <a14:useLocalDpi xmlns:a14="http://schemas.microsoft.com/office/drawing/2010/main" val="0"/>
              </a:ext>
            </a:extLst>
          </a:blip>
          <a:srcRect/>
          <a:stretch>
            <a:fillRect/>
          </a:stretch>
        </p:blipFill>
        <p:spPr bwMode="auto">
          <a:xfrm rot="20542144">
            <a:off x="6933149" y="835791"/>
            <a:ext cx="685594" cy="612680"/>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23">
            <a:extLst>
              <a:ext uri="{FF2B5EF4-FFF2-40B4-BE49-F238E27FC236}">
                <a16:creationId xmlns:a16="http://schemas.microsoft.com/office/drawing/2014/main" id="{1DA02720-3EB2-4FC6-8322-45C6A4F2D017}"/>
              </a:ext>
            </a:extLst>
          </p:cNvPr>
          <p:cNvSpPr/>
          <p:nvPr/>
        </p:nvSpPr>
        <p:spPr>
          <a:xfrm>
            <a:off x="6306012" y="3846799"/>
            <a:ext cx="1769326" cy="338554"/>
          </a:xfrm>
          <a:prstGeom prst="rect">
            <a:avLst/>
          </a:prstGeom>
          <a:gradFill flip="none" rotWithShape="1">
            <a:gsLst>
              <a:gs pos="0">
                <a:schemeClr val="accent6">
                  <a:lumMod val="75000"/>
                  <a:tint val="66000"/>
                  <a:satMod val="160000"/>
                </a:schemeClr>
              </a:gs>
              <a:gs pos="50000">
                <a:schemeClr val="accent6">
                  <a:lumMod val="75000"/>
                  <a:tint val="44500"/>
                  <a:satMod val="160000"/>
                </a:schemeClr>
              </a:gs>
              <a:gs pos="100000">
                <a:schemeClr val="accent6">
                  <a:lumMod val="75000"/>
                  <a:tint val="23500"/>
                  <a:satMod val="160000"/>
                </a:schemeClr>
              </a:gs>
            </a:gsLst>
            <a:path path="circle">
              <a:fillToRect l="50000" t="50000" r="50000" b="50000"/>
            </a:path>
            <a:tileRect/>
          </a:gradFill>
        </p:spPr>
        <p:txBody>
          <a:bodyPr wrap="square">
            <a:spAutoFit/>
          </a:bodyPr>
          <a:lstStyle/>
          <a:p>
            <a:pPr lvl="0" algn="ctr">
              <a:defRPr/>
            </a:pPr>
            <a:r>
              <a:rPr lang="en-GB" sz="1600" dirty="0">
                <a:ln>
                  <a:solidFill>
                    <a:schemeClr val="tx1"/>
                  </a:solidFill>
                </a:ln>
                <a:solidFill>
                  <a:schemeClr val="bg1"/>
                </a:solidFill>
                <a:latin typeface="Berlin Sans FB Demi" panose="020E0802020502020306" pitchFamily="34" charset="0"/>
              </a:rPr>
              <a:t>Stage Types</a:t>
            </a:r>
          </a:p>
        </p:txBody>
      </p:sp>
      <p:pic>
        <p:nvPicPr>
          <p:cNvPr id="25" name="Picture 24">
            <a:extLst>
              <a:ext uri="{FF2B5EF4-FFF2-40B4-BE49-F238E27FC236}">
                <a16:creationId xmlns:a16="http://schemas.microsoft.com/office/drawing/2014/main" id="{FCA101F8-74DD-460C-B7EA-4E224FCD50F8}"/>
              </a:ext>
            </a:extLst>
          </p:cNvPr>
          <p:cNvPicPr>
            <a:picLocks noChangeAspect="1"/>
          </p:cNvPicPr>
          <p:nvPr/>
        </p:nvPicPr>
        <p:blipFill rotWithShape="1">
          <a:blip r:embed="rId13"/>
          <a:srcRect t="28996" r="53738" b="38623"/>
          <a:stretch/>
        </p:blipFill>
        <p:spPr>
          <a:xfrm>
            <a:off x="5417442" y="4269618"/>
            <a:ext cx="1777139" cy="1209328"/>
          </a:xfrm>
          <a:prstGeom prst="rect">
            <a:avLst/>
          </a:prstGeom>
        </p:spPr>
      </p:pic>
      <p:pic>
        <p:nvPicPr>
          <p:cNvPr id="26" name="Picture 25">
            <a:extLst>
              <a:ext uri="{FF2B5EF4-FFF2-40B4-BE49-F238E27FC236}">
                <a16:creationId xmlns:a16="http://schemas.microsoft.com/office/drawing/2014/main" id="{C21019CC-615D-4721-9D30-296E18B0974D}"/>
              </a:ext>
            </a:extLst>
          </p:cNvPr>
          <p:cNvPicPr>
            <a:picLocks noChangeAspect="1"/>
          </p:cNvPicPr>
          <p:nvPr/>
        </p:nvPicPr>
        <p:blipFill rotWithShape="1">
          <a:blip r:embed="rId13"/>
          <a:srcRect l="55030" r="-600" b="70045"/>
          <a:stretch/>
        </p:blipFill>
        <p:spPr>
          <a:xfrm>
            <a:off x="7324640" y="4269618"/>
            <a:ext cx="1794060" cy="1209328"/>
          </a:xfrm>
          <a:prstGeom prst="rect">
            <a:avLst/>
          </a:prstGeom>
        </p:spPr>
      </p:pic>
      <p:pic>
        <p:nvPicPr>
          <p:cNvPr id="28" name="Picture 27">
            <a:extLst>
              <a:ext uri="{FF2B5EF4-FFF2-40B4-BE49-F238E27FC236}">
                <a16:creationId xmlns:a16="http://schemas.microsoft.com/office/drawing/2014/main" id="{CC976FE4-4B29-409C-B3F5-64315577B447}"/>
              </a:ext>
            </a:extLst>
          </p:cNvPr>
          <p:cNvPicPr>
            <a:picLocks noChangeAspect="1"/>
          </p:cNvPicPr>
          <p:nvPr/>
        </p:nvPicPr>
        <p:blipFill rotWithShape="1">
          <a:blip r:embed="rId13"/>
          <a:srcRect l="54356" t="29954" b="37665"/>
          <a:stretch/>
        </p:blipFill>
        <p:spPr>
          <a:xfrm>
            <a:off x="5448878" y="5539393"/>
            <a:ext cx="1772482" cy="1279887"/>
          </a:xfrm>
          <a:prstGeom prst="rect">
            <a:avLst/>
          </a:prstGeom>
        </p:spPr>
      </p:pic>
      <p:pic>
        <p:nvPicPr>
          <p:cNvPr id="29" name="Picture 28">
            <a:extLst>
              <a:ext uri="{FF2B5EF4-FFF2-40B4-BE49-F238E27FC236}">
                <a16:creationId xmlns:a16="http://schemas.microsoft.com/office/drawing/2014/main" id="{496DFC57-C26B-4A13-90AD-784F8B42F6E2}"/>
              </a:ext>
            </a:extLst>
          </p:cNvPr>
          <p:cNvPicPr>
            <a:picLocks noChangeAspect="1"/>
          </p:cNvPicPr>
          <p:nvPr/>
        </p:nvPicPr>
        <p:blipFill rotWithShape="1">
          <a:blip r:embed="rId13"/>
          <a:srcRect t="61377" r="55140"/>
          <a:stretch/>
        </p:blipFill>
        <p:spPr>
          <a:xfrm>
            <a:off x="7324639" y="5539393"/>
            <a:ext cx="1766253" cy="1257800"/>
          </a:xfrm>
          <a:prstGeom prst="rect">
            <a:avLst/>
          </a:prstGeom>
        </p:spPr>
      </p:pic>
    </p:spTree>
    <p:extLst>
      <p:ext uri="{BB962C8B-B14F-4D97-AF65-F5344CB8AC3E}">
        <p14:creationId xmlns:p14="http://schemas.microsoft.com/office/powerpoint/2010/main" val="819489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40000"/>
                <a:lumOff val="60000"/>
              </a:schemeClr>
            </a:gs>
            <a:gs pos="46000">
              <a:schemeClr val="accent6">
                <a:lumMod val="95000"/>
                <a:lumOff val="5000"/>
              </a:schemeClr>
            </a:gs>
            <a:gs pos="100000">
              <a:schemeClr val="accent6">
                <a:lumMod val="60000"/>
              </a:schemeClr>
            </a:gs>
          </a:gsLst>
          <a:path path="circle">
            <a:fillToRect l="50000" t="130000" r="50000" b="-30000"/>
          </a:path>
        </a:gradFill>
        <a:effectLst/>
      </p:bgPr>
    </p:bg>
    <p:spTree>
      <p:nvGrpSpPr>
        <p:cNvPr id="1" name=""/>
        <p:cNvGrpSpPr/>
        <p:nvPr/>
      </p:nvGrpSpPr>
      <p:grpSpPr>
        <a:xfrm>
          <a:off x="0" y="0"/>
          <a:ext cx="0" cy="0"/>
          <a:chOff x="0" y="0"/>
          <a:chExt cx="0" cy="0"/>
        </a:xfrm>
      </p:grpSpPr>
      <p:graphicFrame>
        <p:nvGraphicFramePr>
          <p:cNvPr id="13" name="Table 12"/>
          <p:cNvGraphicFramePr>
            <a:graphicFrameLocks noGrp="1"/>
          </p:cNvGraphicFramePr>
          <p:nvPr>
            <p:extLst>
              <p:ext uri="{D42A27DB-BD31-4B8C-83A1-F6EECF244321}">
                <p14:modId xmlns:p14="http://schemas.microsoft.com/office/powerpoint/2010/main" val="1140495624"/>
              </p:ext>
            </p:extLst>
          </p:nvPr>
        </p:nvGraphicFramePr>
        <p:xfrm>
          <a:off x="-20261" y="709616"/>
          <a:ext cx="5856883" cy="4049982"/>
        </p:xfrm>
        <a:graphic>
          <a:graphicData uri="http://schemas.openxmlformats.org/drawingml/2006/table">
            <a:tbl>
              <a:tblPr firstRow="1" firstCol="1" bandRow="1">
                <a:tableStyleId>{93296810-A885-4BE3-A3E7-6D5BEEA58F35}</a:tableStyleId>
              </a:tblPr>
              <a:tblGrid>
                <a:gridCol w="1079018">
                  <a:extLst>
                    <a:ext uri="{9D8B030D-6E8A-4147-A177-3AD203B41FA5}">
                      <a16:colId xmlns:a16="http://schemas.microsoft.com/office/drawing/2014/main" val="20000"/>
                    </a:ext>
                  </a:extLst>
                </a:gridCol>
                <a:gridCol w="4777865">
                  <a:extLst>
                    <a:ext uri="{9D8B030D-6E8A-4147-A177-3AD203B41FA5}">
                      <a16:colId xmlns:a16="http://schemas.microsoft.com/office/drawing/2014/main" val="20001"/>
                    </a:ext>
                  </a:extLst>
                </a:gridCol>
              </a:tblGrid>
              <a:tr h="182627">
                <a:tc gridSpan="2">
                  <a:txBody>
                    <a:bodyPr/>
                    <a:lstStyle/>
                    <a:p>
                      <a:pPr algn="ctr">
                        <a:lnSpc>
                          <a:spcPct val="107000"/>
                        </a:lnSpc>
                        <a:spcBef>
                          <a:spcPts val="600"/>
                        </a:spcBef>
                        <a:spcAft>
                          <a:spcPts val="600"/>
                        </a:spcAft>
                      </a:pPr>
                      <a:r>
                        <a:rPr lang="en-GB" sz="1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Role and responsibilities </a:t>
                      </a:r>
                      <a:endParaRPr lang="en-GB" sz="1400" b="1"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a:txBody>
                  <a:tcPr marL="35840" marR="35840" marT="0" marB="0" anchor="ctr"/>
                </a:tc>
                <a:tc hMerge="1">
                  <a:txBody>
                    <a:bodyPr/>
                    <a:lstStyle/>
                    <a:p>
                      <a:pPr algn="l">
                        <a:lnSpc>
                          <a:spcPct val="107000"/>
                        </a:lnSpc>
                        <a:spcBef>
                          <a:spcPts val="600"/>
                        </a:spcBef>
                        <a:spcAft>
                          <a:spcPts val="600"/>
                        </a:spcAft>
                      </a:pPr>
                      <a:endParaRPr lang="en-GB" sz="1000" b="1"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a:txBody>
                  <a:tcPr marL="35840" marR="35840" marT="0" marB="0"/>
                </a:tc>
                <a:extLst>
                  <a:ext uri="{0D108BD9-81ED-4DB2-BD59-A6C34878D82A}">
                    <a16:rowId xmlns:a16="http://schemas.microsoft.com/office/drawing/2014/main" val="10000"/>
                  </a:ext>
                </a:extLst>
              </a:tr>
              <a:tr h="126150">
                <a:tc>
                  <a:txBody>
                    <a:bodyPr/>
                    <a:lstStyle/>
                    <a:p>
                      <a:pPr algn="l">
                        <a:lnSpc>
                          <a:spcPct val="107000"/>
                        </a:lnSpc>
                        <a:spcBef>
                          <a:spcPts val="600"/>
                        </a:spcBef>
                        <a:spcAft>
                          <a:spcPts val="600"/>
                        </a:spcAft>
                      </a:pPr>
                      <a:r>
                        <a:rPr lang="en-GB" sz="800" dirty="0">
                          <a:effectLst/>
                          <a:latin typeface="Arial" panose="020B0604020202020204" pitchFamily="34" charset="0"/>
                          <a:cs typeface="Arial" panose="020B0604020202020204" pitchFamily="34" charset="0"/>
                        </a:rPr>
                        <a:t>Playwright </a:t>
                      </a:r>
                      <a:endParaRPr lang="en-GB" sz="800" dirty="0">
                        <a:effectLst/>
                        <a:latin typeface="Arial" panose="020B0604020202020204" pitchFamily="34" charset="0"/>
                        <a:ea typeface="Calibri" panose="020F0502020204030204" pitchFamily="34" charset="0"/>
                        <a:cs typeface="Arial" panose="020B0604020202020204" pitchFamily="34" charset="0"/>
                      </a:endParaRPr>
                    </a:p>
                  </a:txBody>
                  <a:tcPr marL="35840" marR="35840" marT="0" marB="0" anchor="ctr"/>
                </a:tc>
                <a:tc>
                  <a:txBody>
                    <a:bodyPr/>
                    <a:lstStyle/>
                    <a:p>
                      <a:pPr algn="l">
                        <a:lnSpc>
                          <a:spcPct val="107000"/>
                        </a:lnSpc>
                        <a:spcBef>
                          <a:spcPts val="600"/>
                        </a:spcBef>
                        <a:spcAft>
                          <a:spcPts val="600"/>
                        </a:spcAft>
                      </a:pPr>
                      <a:r>
                        <a:rPr lang="en-GB" sz="800" dirty="0">
                          <a:effectLst/>
                          <a:latin typeface="Arial" panose="020B0604020202020204" pitchFamily="34" charset="0"/>
                          <a:cs typeface="Arial" panose="020B0604020202020204" pitchFamily="34" charset="0"/>
                        </a:rPr>
                        <a:t>This is the name given to the person who writes the play. </a:t>
                      </a:r>
                      <a:endParaRPr lang="en-GB" sz="800" dirty="0">
                        <a:effectLst/>
                        <a:latin typeface="Arial" panose="020B0604020202020204" pitchFamily="34" charset="0"/>
                        <a:ea typeface="Calibri" panose="020F0502020204030204" pitchFamily="34" charset="0"/>
                        <a:cs typeface="Arial" panose="020B0604020202020204" pitchFamily="34" charset="0"/>
                      </a:endParaRPr>
                    </a:p>
                  </a:txBody>
                  <a:tcPr marL="35840" marR="35840" marT="0" marB="0" anchor="ctr"/>
                </a:tc>
                <a:extLst>
                  <a:ext uri="{0D108BD9-81ED-4DB2-BD59-A6C34878D82A}">
                    <a16:rowId xmlns:a16="http://schemas.microsoft.com/office/drawing/2014/main" val="10001"/>
                  </a:ext>
                </a:extLst>
              </a:tr>
              <a:tr h="193738">
                <a:tc>
                  <a:txBody>
                    <a:bodyPr/>
                    <a:lstStyle/>
                    <a:p>
                      <a:pPr algn="l">
                        <a:lnSpc>
                          <a:spcPct val="107000"/>
                        </a:lnSpc>
                        <a:spcBef>
                          <a:spcPts val="600"/>
                        </a:spcBef>
                        <a:spcAft>
                          <a:spcPts val="600"/>
                        </a:spcAft>
                      </a:pPr>
                      <a:r>
                        <a:rPr lang="en-GB" sz="800">
                          <a:effectLst/>
                          <a:latin typeface="Arial" panose="020B0604020202020204" pitchFamily="34" charset="0"/>
                          <a:cs typeface="Arial" panose="020B0604020202020204" pitchFamily="34" charset="0"/>
                        </a:rPr>
                        <a:t>Performer </a:t>
                      </a:r>
                      <a:endParaRPr lang="en-GB" sz="800">
                        <a:effectLst/>
                        <a:latin typeface="Arial" panose="020B0604020202020204" pitchFamily="34" charset="0"/>
                        <a:ea typeface="Calibri" panose="020F0502020204030204" pitchFamily="34" charset="0"/>
                        <a:cs typeface="Arial" panose="020B0604020202020204" pitchFamily="34" charset="0"/>
                      </a:endParaRPr>
                    </a:p>
                  </a:txBody>
                  <a:tcPr marL="35840" marR="35840" marT="0" marB="0" anchor="ctr"/>
                </a:tc>
                <a:tc>
                  <a:txBody>
                    <a:bodyPr/>
                    <a:lstStyle/>
                    <a:p>
                      <a:pPr algn="l">
                        <a:lnSpc>
                          <a:spcPct val="107000"/>
                        </a:lnSpc>
                        <a:spcBef>
                          <a:spcPts val="600"/>
                        </a:spcBef>
                        <a:spcAft>
                          <a:spcPts val="600"/>
                        </a:spcAft>
                      </a:pPr>
                      <a:r>
                        <a:rPr lang="en-GB" sz="800">
                          <a:effectLst/>
                          <a:latin typeface="Arial" panose="020B0604020202020204" pitchFamily="34" charset="0"/>
                          <a:cs typeface="Arial" panose="020B0604020202020204" pitchFamily="34" charset="0"/>
                        </a:rPr>
                        <a:t>A performer is an actor or entertainer who realises a role or performance in front of an audience. </a:t>
                      </a:r>
                      <a:endParaRPr lang="en-GB" sz="800">
                        <a:effectLst/>
                        <a:latin typeface="Arial" panose="020B0604020202020204" pitchFamily="34" charset="0"/>
                        <a:ea typeface="Calibri" panose="020F0502020204030204" pitchFamily="34" charset="0"/>
                        <a:cs typeface="Arial" panose="020B0604020202020204" pitchFamily="34" charset="0"/>
                      </a:endParaRPr>
                    </a:p>
                  </a:txBody>
                  <a:tcPr marL="35840" marR="35840" marT="0" marB="0" anchor="ctr"/>
                </a:tc>
                <a:extLst>
                  <a:ext uri="{0D108BD9-81ED-4DB2-BD59-A6C34878D82A}">
                    <a16:rowId xmlns:a16="http://schemas.microsoft.com/office/drawing/2014/main" val="10002"/>
                  </a:ext>
                </a:extLst>
              </a:tr>
              <a:tr h="115372">
                <a:tc>
                  <a:txBody>
                    <a:bodyPr/>
                    <a:lstStyle/>
                    <a:p>
                      <a:pPr algn="l">
                        <a:lnSpc>
                          <a:spcPct val="107000"/>
                        </a:lnSpc>
                        <a:spcBef>
                          <a:spcPts val="600"/>
                        </a:spcBef>
                        <a:spcAft>
                          <a:spcPts val="600"/>
                        </a:spcAft>
                      </a:pPr>
                      <a:r>
                        <a:rPr lang="en-GB" sz="800">
                          <a:effectLst/>
                          <a:latin typeface="Arial" panose="020B0604020202020204" pitchFamily="34" charset="0"/>
                          <a:cs typeface="Arial" panose="020B0604020202020204" pitchFamily="34" charset="0"/>
                        </a:rPr>
                        <a:t>Understudy </a:t>
                      </a:r>
                      <a:endParaRPr lang="en-GB" sz="800">
                        <a:effectLst/>
                        <a:latin typeface="Arial" panose="020B0604020202020204" pitchFamily="34" charset="0"/>
                        <a:ea typeface="Calibri" panose="020F0502020204030204" pitchFamily="34" charset="0"/>
                        <a:cs typeface="Arial" panose="020B0604020202020204" pitchFamily="34" charset="0"/>
                      </a:endParaRPr>
                    </a:p>
                  </a:txBody>
                  <a:tcPr marL="35840" marR="35840" marT="0" marB="0" anchor="ctr"/>
                </a:tc>
                <a:tc>
                  <a:txBody>
                    <a:bodyPr/>
                    <a:lstStyle/>
                    <a:p>
                      <a:pPr algn="l">
                        <a:lnSpc>
                          <a:spcPct val="107000"/>
                        </a:lnSpc>
                        <a:spcBef>
                          <a:spcPts val="600"/>
                        </a:spcBef>
                        <a:spcAft>
                          <a:spcPts val="600"/>
                        </a:spcAft>
                      </a:pPr>
                      <a:r>
                        <a:rPr lang="en-GB" sz="800" dirty="0">
                          <a:effectLst/>
                          <a:latin typeface="Arial" panose="020B0604020202020204" pitchFamily="34" charset="0"/>
                          <a:cs typeface="Arial" panose="020B0604020202020204" pitchFamily="34" charset="0"/>
                        </a:rPr>
                        <a:t>An actor who studies another’s role so that they can take over when needed. </a:t>
                      </a:r>
                      <a:endParaRPr lang="en-GB" sz="800" dirty="0">
                        <a:effectLst/>
                        <a:latin typeface="Arial" panose="020B0604020202020204" pitchFamily="34" charset="0"/>
                        <a:ea typeface="Calibri" panose="020F0502020204030204" pitchFamily="34" charset="0"/>
                        <a:cs typeface="Arial" panose="020B0604020202020204" pitchFamily="34" charset="0"/>
                      </a:endParaRPr>
                    </a:p>
                  </a:txBody>
                  <a:tcPr marL="35840" marR="35840" marT="0" marB="0" anchor="ctr"/>
                </a:tc>
                <a:extLst>
                  <a:ext uri="{0D108BD9-81ED-4DB2-BD59-A6C34878D82A}">
                    <a16:rowId xmlns:a16="http://schemas.microsoft.com/office/drawing/2014/main" val="10003"/>
                  </a:ext>
                </a:extLst>
              </a:tr>
              <a:tr h="271633">
                <a:tc>
                  <a:txBody>
                    <a:bodyPr/>
                    <a:lstStyle/>
                    <a:p>
                      <a:pPr algn="l">
                        <a:lnSpc>
                          <a:spcPct val="107000"/>
                        </a:lnSpc>
                        <a:spcBef>
                          <a:spcPts val="600"/>
                        </a:spcBef>
                        <a:spcAft>
                          <a:spcPts val="600"/>
                        </a:spcAft>
                      </a:pPr>
                      <a:r>
                        <a:rPr lang="en-GB" sz="800">
                          <a:effectLst/>
                          <a:latin typeface="Arial" panose="020B0604020202020204" pitchFamily="34" charset="0"/>
                          <a:cs typeface="Arial" panose="020B0604020202020204" pitchFamily="34" charset="0"/>
                        </a:rPr>
                        <a:t>Lighting designer </a:t>
                      </a:r>
                      <a:endParaRPr lang="en-GB" sz="800">
                        <a:effectLst/>
                        <a:latin typeface="Arial" panose="020B0604020202020204" pitchFamily="34" charset="0"/>
                        <a:ea typeface="Calibri" panose="020F0502020204030204" pitchFamily="34" charset="0"/>
                        <a:cs typeface="Arial" panose="020B0604020202020204" pitchFamily="34" charset="0"/>
                      </a:endParaRPr>
                    </a:p>
                  </a:txBody>
                  <a:tcPr marL="35840" marR="35840" marT="0" marB="0" anchor="ctr"/>
                </a:tc>
                <a:tc>
                  <a:txBody>
                    <a:bodyPr/>
                    <a:lstStyle/>
                    <a:p>
                      <a:pPr algn="l">
                        <a:lnSpc>
                          <a:spcPct val="107000"/>
                        </a:lnSpc>
                        <a:spcBef>
                          <a:spcPts val="600"/>
                        </a:spcBef>
                        <a:spcAft>
                          <a:spcPts val="600"/>
                        </a:spcAft>
                      </a:pPr>
                      <a:r>
                        <a:rPr lang="en-GB" sz="800" dirty="0">
                          <a:effectLst/>
                          <a:latin typeface="Arial" panose="020B0604020202020204" pitchFamily="34" charset="0"/>
                          <a:cs typeface="Arial" panose="020B0604020202020204" pitchFamily="34" charset="0"/>
                        </a:rPr>
                        <a:t>The lighting designer is responsible for designing the lighting states and, if required, special lighting effects for a performance. The final design will result in a lighting plot which is a list of the lighting states and their cues. </a:t>
                      </a:r>
                      <a:endParaRPr lang="en-GB" sz="800" dirty="0">
                        <a:effectLst/>
                        <a:latin typeface="Arial" panose="020B0604020202020204" pitchFamily="34" charset="0"/>
                        <a:ea typeface="Calibri" panose="020F0502020204030204" pitchFamily="34" charset="0"/>
                        <a:cs typeface="Arial" panose="020B0604020202020204" pitchFamily="34" charset="0"/>
                      </a:endParaRPr>
                    </a:p>
                  </a:txBody>
                  <a:tcPr marL="35840" marR="35840" marT="0" marB="0" anchor="ctr"/>
                </a:tc>
                <a:extLst>
                  <a:ext uri="{0D108BD9-81ED-4DB2-BD59-A6C34878D82A}">
                    <a16:rowId xmlns:a16="http://schemas.microsoft.com/office/drawing/2014/main" val="10004"/>
                  </a:ext>
                </a:extLst>
              </a:tr>
              <a:tr h="438568">
                <a:tc>
                  <a:txBody>
                    <a:bodyPr/>
                    <a:lstStyle/>
                    <a:p>
                      <a:pPr algn="l">
                        <a:lnSpc>
                          <a:spcPct val="107000"/>
                        </a:lnSpc>
                        <a:spcBef>
                          <a:spcPts val="600"/>
                        </a:spcBef>
                        <a:spcAft>
                          <a:spcPts val="600"/>
                        </a:spcAft>
                      </a:pPr>
                      <a:r>
                        <a:rPr lang="en-GB" sz="800">
                          <a:effectLst/>
                          <a:latin typeface="Arial" panose="020B0604020202020204" pitchFamily="34" charset="0"/>
                          <a:cs typeface="Arial" panose="020B0604020202020204" pitchFamily="34" charset="0"/>
                        </a:rPr>
                        <a:t>Sound designer </a:t>
                      </a:r>
                      <a:endParaRPr lang="en-GB" sz="800">
                        <a:effectLst/>
                        <a:latin typeface="Arial" panose="020B0604020202020204" pitchFamily="34" charset="0"/>
                        <a:ea typeface="Calibri" panose="020F0502020204030204" pitchFamily="34" charset="0"/>
                        <a:cs typeface="Arial" panose="020B0604020202020204" pitchFamily="34" charset="0"/>
                      </a:endParaRPr>
                    </a:p>
                  </a:txBody>
                  <a:tcPr marL="35840" marR="35840" marT="0" marB="0" anchor="ctr"/>
                </a:tc>
                <a:tc>
                  <a:txBody>
                    <a:bodyPr/>
                    <a:lstStyle/>
                    <a:p>
                      <a:pPr algn="l">
                        <a:lnSpc>
                          <a:spcPct val="107000"/>
                        </a:lnSpc>
                        <a:spcBef>
                          <a:spcPts val="600"/>
                        </a:spcBef>
                        <a:spcAft>
                          <a:spcPts val="600"/>
                        </a:spcAft>
                      </a:pPr>
                      <a:r>
                        <a:rPr lang="en-GB" sz="800" dirty="0">
                          <a:effectLst/>
                          <a:latin typeface="Arial" panose="020B0604020202020204" pitchFamily="34" charset="0"/>
                          <a:cs typeface="Arial" panose="020B0604020202020204" pitchFamily="34" charset="0"/>
                        </a:rPr>
                        <a:t>The sound designer is responsible for designing the sound required for a performance. This may include underscoring, intro and outro music as well as specific effects. The final design will result in a sound plot which is a list of the sounds required and their cues. </a:t>
                      </a:r>
                      <a:endParaRPr lang="en-GB" sz="800" dirty="0">
                        <a:effectLst/>
                        <a:latin typeface="Arial" panose="020B0604020202020204" pitchFamily="34" charset="0"/>
                        <a:ea typeface="Calibri" panose="020F0502020204030204" pitchFamily="34" charset="0"/>
                        <a:cs typeface="Arial" panose="020B0604020202020204" pitchFamily="34" charset="0"/>
                      </a:endParaRPr>
                    </a:p>
                  </a:txBody>
                  <a:tcPr marL="35840" marR="35840" marT="0" marB="0" anchor="ctr"/>
                </a:tc>
                <a:extLst>
                  <a:ext uri="{0D108BD9-81ED-4DB2-BD59-A6C34878D82A}">
                    <a16:rowId xmlns:a16="http://schemas.microsoft.com/office/drawing/2014/main" val="10005"/>
                  </a:ext>
                </a:extLst>
              </a:tr>
              <a:tr h="328927">
                <a:tc>
                  <a:txBody>
                    <a:bodyPr/>
                    <a:lstStyle/>
                    <a:p>
                      <a:pPr algn="l">
                        <a:lnSpc>
                          <a:spcPct val="107000"/>
                        </a:lnSpc>
                        <a:spcBef>
                          <a:spcPts val="600"/>
                        </a:spcBef>
                        <a:spcAft>
                          <a:spcPts val="600"/>
                        </a:spcAft>
                      </a:pPr>
                      <a:r>
                        <a:rPr lang="en-GB" sz="800">
                          <a:effectLst/>
                          <a:latin typeface="Arial" panose="020B0604020202020204" pitchFamily="34" charset="0"/>
                          <a:cs typeface="Arial" panose="020B0604020202020204" pitchFamily="34" charset="0"/>
                        </a:rPr>
                        <a:t>Set designer </a:t>
                      </a:r>
                      <a:endParaRPr lang="en-GB" sz="800">
                        <a:effectLst/>
                        <a:latin typeface="Arial" panose="020B0604020202020204" pitchFamily="34" charset="0"/>
                        <a:ea typeface="Calibri" panose="020F0502020204030204" pitchFamily="34" charset="0"/>
                        <a:cs typeface="Arial" panose="020B0604020202020204" pitchFamily="34" charset="0"/>
                      </a:endParaRPr>
                    </a:p>
                  </a:txBody>
                  <a:tcPr marL="35840" marR="35840" marT="0" marB="0" anchor="ctr"/>
                </a:tc>
                <a:tc>
                  <a:txBody>
                    <a:bodyPr/>
                    <a:lstStyle/>
                    <a:p>
                      <a:pPr algn="l">
                        <a:lnSpc>
                          <a:spcPct val="107000"/>
                        </a:lnSpc>
                        <a:spcBef>
                          <a:spcPts val="600"/>
                        </a:spcBef>
                        <a:spcAft>
                          <a:spcPts val="600"/>
                        </a:spcAft>
                      </a:pPr>
                      <a:r>
                        <a:rPr lang="en-GB" sz="800" dirty="0">
                          <a:effectLst/>
                          <a:latin typeface="Arial" panose="020B0604020202020204" pitchFamily="34" charset="0"/>
                          <a:cs typeface="Arial" panose="020B0604020202020204" pitchFamily="34" charset="0"/>
                        </a:rPr>
                        <a:t>The set designer is responsible for the design of the set for a performance. They will work closely with the director and other designers so that there is unity between all the designs and the needs of the performance. </a:t>
                      </a:r>
                      <a:endParaRPr lang="en-GB" sz="800" dirty="0">
                        <a:effectLst/>
                        <a:latin typeface="Arial" panose="020B0604020202020204" pitchFamily="34" charset="0"/>
                        <a:ea typeface="Calibri" panose="020F0502020204030204" pitchFamily="34" charset="0"/>
                        <a:cs typeface="Arial" panose="020B0604020202020204" pitchFamily="34" charset="0"/>
                      </a:endParaRPr>
                    </a:p>
                  </a:txBody>
                  <a:tcPr marL="35840" marR="35840" marT="0" marB="0" anchor="ctr"/>
                </a:tc>
                <a:extLst>
                  <a:ext uri="{0D108BD9-81ED-4DB2-BD59-A6C34878D82A}">
                    <a16:rowId xmlns:a16="http://schemas.microsoft.com/office/drawing/2014/main" val="10006"/>
                  </a:ext>
                </a:extLst>
              </a:tr>
              <a:tr h="219285">
                <a:tc>
                  <a:txBody>
                    <a:bodyPr/>
                    <a:lstStyle/>
                    <a:p>
                      <a:pPr algn="l">
                        <a:lnSpc>
                          <a:spcPct val="107000"/>
                        </a:lnSpc>
                        <a:spcBef>
                          <a:spcPts val="600"/>
                        </a:spcBef>
                        <a:spcAft>
                          <a:spcPts val="600"/>
                        </a:spcAft>
                      </a:pPr>
                      <a:r>
                        <a:rPr lang="en-GB" sz="800">
                          <a:effectLst/>
                          <a:latin typeface="Arial" panose="020B0604020202020204" pitchFamily="34" charset="0"/>
                          <a:cs typeface="Arial" panose="020B0604020202020204" pitchFamily="34" charset="0"/>
                        </a:rPr>
                        <a:t>Costume designer </a:t>
                      </a:r>
                      <a:endParaRPr lang="en-GB" sz="800">
                        <a:effectLst/>
                        <a:latin typeface="Arial" panose="020B0604020202020204" pitchFamily="34" charset="0"/>
                        <a:ea typeface="Calibri" panose="020F0502020204030204" pitchFamily="34" charset="0"/>
                        <a:cs typeface="Arial" panose="020B0604020202020204" pitchFamily="34" charset="0"/>
                      </a:endParaRPr>
                    </a:p>
                  </a:txBody>
                  <a:tcPr marL="35840" marR="35840" marT="0" marB="0" anchor="ctr"/>
                </a:tc>
                <a:tc>
                  <a:txBody>
                    <a:bodyPr/>
                    <a:lstStyle/>
                    <a:p>
                      <a:pPr algn="l">
                        <a:lnSpc>
                          <a:spcPct val="107000"/>
                        </a:lnSpc>
                        <a:spcBef>
                          <a:spcPts val="600"/>
                        </a:spcBef>
                        <a:spcAft>
                          <a:spcPts val="600"/>
                        </a:spcAft>
                      </a:pPr>
                      <a:r>
                        <a:rPr lang="en-GB" sz="800" dirty="0">
                          <a:effectLst/>
                          <a:latin typeface="Arial" panose="020B0604020202020204" pitchFamily="34" charset="0"/>
                          <a:cs typeface="Arial" panose="020B0604020202020204" pitchFamily="34" charset="0"/>
                        </a:rPr>
                        <a:t>The person who designs the costumes for a performance. The costume department of a theatre is often called the wardrobe. </a:t>
                      </a:r>
                      <a:endParaRPr lang="en-GB" sz="800" dirty="0">
                        <a:effectLst/>
                        <a:latin typeface="Arial" panose="020B0604020202020204" pitchFamily="34" charset="0"/>
                        <a:ea typeface="Calibri" panose="020F0502020204030204" pitchFamily="34" charset="0"/>
                        <a:cs typeface="Arial" panose="020B0604020202020204" pitchFamily="34" charset="0"/>
                      </a:endParaRPr>
                    </a:p>
                  </a:txBody>
                  <a:tcPr marL="35840" marR="35840" marT="0" marB="0" anchor="ctr"/>
                </a:tc>
                <a:extLst>
                  <a:ext uri="{0D108BD9-81ED-4DB2-BD59-A6C34878D82A}">
                    <a16:rowId xmlns:a16="http://schemas.microsoft.com/office/drawing/2014/main" val="10007"/>
                  </a:ext>
                </a:extLst>
              </a:tr>
              <a:tr h="178847">
                <a:tc>
                  <a:txBody>
                    <a:bodyPr/>
                    <a:lstStyle/>
                    <a:p>
                      <a:pPr algn="l">
                        <a:lnSpc>
                          <a:spcPct val="107000"/>
                        </a:lnSpc>
                        <a:spcBef>
                          <a:spcPts val="600"/>
                        </a:spcBef>
                        <a:spcAft>
                          <a:spcPts val="600"/>
                        </a:spcAft>
                      </a:pPr>
                      <a:r>
                        <a:rPr lang="en-GB" sz="800">
                          <a:effectLst/>
                          <a:latin typeface="Arial" panose="020B0604020202020204" pitchFamily="34" charset="0"/>
                          <a:cs typeface="Arial" panose="020B0604020202020204" pitchFamily="34" charset="0"/>
                        </a:rPr>
                        <a:t>Puppet designer </a:t>
                      </a:r>
                      <a:endParaRPr lang="en-GB" sz="800">
                        <a:effectLst/>
                        <a:latin typeface="Arial" panose="020B0604020202020204" pitchFamily="34" charset="0"/>
                        <a:ea typeface="Calibri" panose="020F0502020204030204" pitchFamily="34" charset="0"/>
                        <a:cs typeface="Arial" panose="020B0604020202020204" pitchFamily="34" charset="0"/>
                      </a:endParaRPr>
                    </a:p>
                  </a:txBody>
                  <a:tcPr marL="35840" marR="35840" marT="0" marB="0" anchor="ctr"/>
                </a:tc>
                <a:tc>
                  <a:txBody>
                    <a:bodyPr/>
                    <a:lstStyle/>
                    <a:p>
                      <a:pPr algn="l">
                        <a:lnSpc>
                          <a:spcPct val="107000"/>
                        </a:lnSpc>
                        <a:spcBef>
                          <a:spcPts val="600"/>
                        </a:spcBef>
                        <a:spcAft>
                          <a:spcPts val="600"/>
                        </a:spcAft>
                      </a:pPr>
                      <a:r>
                        <a:rPr lang="en-GB" sz="800">
                          <a:effectLst/>
                          <a:latin typeface="Arial" panose="020B0604020202020204" pitchFamily="34" charset="0"/>
                          <a:cs typeface="Arial" panose="020B0604020202020204" pitchFamily="34" charset="0"/>
                        </a:rPr>
                        <a:t>The person who designs the puppets for a performance. </a:t>
                      </a:r>
                      <a:endParaRPr lang="en-GB" sz="800">
                        <a:effectLst/>
                        <a:latin typeface="Arial" panose="020B0604020202020204" pitchFamily="34" charset="0"/>
                        <a:ea typeface="Calibri" panose="020F0502020204030204" pitchFamily="34" charset="0"/>
                        <a:cs typeface="Arial" panose="020B0604020202020204" pitchFamily="34" charset="0"/>
                      </a:endParaRPr>
                    </a:p>
                  </a:txBody>
                  <a:tcPr marL="35840" marR="35840" marT="0" marB="0" anchor="ctr"/>
                </a:tc>
                <a:extLst>
                  <a:ext uri="{0D108BD9-81ED-4DB2-BD59-A6C34878D82A}">
                    <a16:rowId xmlns:a16="http://schemas.microsoft.com/office/drawing/2014/main" val="10008"/>
                  </a:ext>
                </a:extLst>
              </a:tr>
              <a:tr h="299520">
                <a:tc>
                  <a:txBody>
                    <a:bodyPr/>
                    <a:lstStyle/>
                    <a:p>
                      <a:pPr algn="l">
                        <a:lnSpc>
                          <a:spcPct val="107000"/>
                        </a:lnSpc>
                        <a:spcBef>
                          <a:spcPts val="600"/>
                        </a:spcBef>
                        <a:spcAft>
                          <a:spcPts val="600"/>
                        </a:spcAft>
                      </a:pPr>
                      <a:r>
                        <a:rPr lang="en-GB" sz="800">
                          <a:effectLst/>
                          <a:latin typeface="Arial" panose="020B0604020202020204" pitchFamily="34" charset="0"/>
                          <a:cs typeface="Arial" panose="020B0604020202020204" pitchFamily="34" charset="0"/>
                        </a:rPr>
                        <a:t>Technician </a:t>
                      </a:r>
                      <a:endParaRPr lang="en-GB" sz="800">
                        <a:effectLst/>
                        <a:latin typeface="Arial" panose="020B0604020202020204" pitchFamily="34" charset="0"/>
                        <a:ea typeface="Calibri" panose="020F0502020204030204" pitchFamily="34" charset="0"/>
                        <a:cs typeface="Arial" panose="020B0604020202020204" pitchFamily="34" charset="0"/>
                      </a:endParaRPr>
                    </a:p>
                  </a:txBody>
                  <a:tcPr marL="35840" marR="35840" marT="0" marB="0" anchor="ctr"/>
                </a:tc>
                <a:tc>
                  <a:txBody>
                    <a:bodyPr/>
                    <a:lstStyle/>
                    <a:p>
                      <a:pPr algn="l">
                        <a:lnSpc>
                          <a:spcPct val="107000"/>
                        </a:lnSpc>
                        <a:spcBef>
                          <a:spcPts val="600"/>
                        </a:spcBef>
                        <a:spcAft>
                          <a:spcPts val="600"/>
                        </a:spcAft>
                      </a:pPr>
                      <a:r>
                        <a:rPr lang="en-GB" sz="800" dirty="0">
                          <a:effectLst/>
                          <a:latin typeface="Arial" panose="020B0604020202020204" pitchFamily="34" charset="0"/>
                          <a:cs typeface="Arial" panose="020B0604020202020204" pitchFamily="34" charset="0"/>
                        </a:rPr>
                        <a:t>A person who works backstage either setting up technical equipment such as microphones or rigging lights before a production or operating technical equipment during a performance. </a:t>
                      </a:r>
                      <a:endParaRPr lang="en-GB" sz="800" dirty="0">
                        <a:effectLst/>
                        <a:latin typeface="Arial" panose="020B0604020202020204" pitchFamily="34" charset="0"/>
                        <a:ea typeface="Calibri" panose="020F0502020204030204" pitchFamily="34" charset="0"/>
                        <a:cs typeface="Arial" panose="020B0604020202020204" pitchFamily="34" charset="0"/>
                      </a:endParaRPr>
                    </a:p>
                  </a:txBody>
                  <a:tcPr marL="35840" marR="35840" marT="0" marB="0" anchor="ctr"/>
                </a:tc>
                <a:extLst>
                  <a:ext uri="{0D108BD9-81ED-4DB2-BD59-A6C34878D82A}">
                    <a16:rowId xmlns:a16="http://schemas.microsoft.com/office/drawing/2014/main" val="10009"/>
                  </a:ext>
                </a:extLst>
              </a:tr>
              <a:tr h="371490">
                <a:tc>
                  <a:txBody>
                    <a:bodyPr/>
                    <a:lstStyle/>
                    <a:p>
                      <a:pPr algn="l">
                        <a:lnSpc>
                          <a:spcPct val="107000"/>
                        </a:lnSpc>
                        <a:spcBef>
                          <a:spcPts val="600"/>
                        </a:spcBef>
                        <a:spcAft>
                          <a:spcPts val="600"/>
                        </a:spcAft>
                      </a:pPr>
                      <a:r>
                        <a:rPr lang="en-GB" sz="800">
                          <a:effectLst/>
                          <a:latin typeface="Arial" panose="020B0604020202020204" pitchFamily="34" charset="0"/>
                          <a:cs typeface="Arial" panose="020B0604020202020204" pitchFamily="34" charset="0"/>
                        </a:rPr>
                        <a:t>Director </a:t>
                      </a:r>
                      <a:endParaRPr lang="en-GB" sz="800">
                        <a:effectLst/>
                        <a:latin typeface="Arial" panose="020B0604020202020204" pitchFamily="34" charset="0"/>
                        <a:ea typeface="Calibri" panose="020F0502020204030204" pitchFamily="34" charset="0"/>
                        <a:cs typeface="Arial" panose="020B0604020202020204" pitchFamily="34" charset="0"/>
                      </a:endParaRPr>
                    </a:p>
                  </a:txBody>
                  <a:tcPr marL="35840" marR="35840" marT="0" marB="0" anchor="ctr"/>
                </a:tc>
                <a:tc>
                  <a:txBody>
                    <a:bodyPr/>
                    <a:lstStyle/>
                    <a:p>
                      <a:pPr algn="l">
                        <a:lnSpc>
                          <a:spcPct val="107000"/>
                        </a:lnSpc>
                        <a:spcBef>
                          <a:spcPts val="600"/>
                        </a:spcBef>
                        <a:spcAft>
                          <a:spcPts val="600"/>
                        </a:spcAft>
                      </a:pPr>
                      <a:r>
                        <a:rPr lang="en-GB" sz="800" dirty="0">
                          <a:effectLst/>
                          <a:latin typeface="Arial" panose="020B0604020202020204" pitchFamily="34" charset="0"/>
                          <a:cs typeface="Arial" panose="020B0604020202020204" pitchFamily="34" charset="0"/>
                        </a:rPr>
                        <a:t>A director is in charge of the artistic elements of a production. A director will often have the initial creative idea (‘concept’) for a production, will work with the actors in rehearsal, and will collaborate with designers and the technical team to realise this idea in performance. </a:t>
                      </a:r>
                      <a:endParaRPr lang="en-GB" sz="800" dirty="0">
                        <a:effectLst/>
                        <a:latin typeface="Arial" panose="020B0604020202020204" pitchFamily="34" charset="0"/>
                        <a:ea typeface="Calibri" panose="020F0502020204030204" pitchFamily="34" charset="0"/>
                        <a:cs typeface="Arial" panose="020B0604020202020204" pitchFamily="34" charset="0"/>
                      </a:endParaRPr>
                    </a:p>
                  </a:txBody>
                  <a:tcPr marL="35840" marR="35840" marT="0" marB="0" anchor="ctr"/>
                </a:tc>
                <a:extLst>
                  <a:ext uri="{0D108BD9-81ED-4DB2-BD59-A6C34878D82A}">
                    <a16:rowId xmlns:a16="http://schemas.microsoft.com/office/drawing/2014/main" val="10010"/>
                  </a:ext>
                </a:extLst>
              </a:tr>
              <a:tr h="552541">
                <a:tc>
                  <a:txBody>
                    <a:bodyPr/>
                    <a:lstStyle/>
                    <a:p>
                      <a:pPr algn="l">
                        <a:lnSpc>
                          <a:spcPct val="107000"/>
                        </a:lnSpc>
                        <a:spcBef>
                          <a:spcPts val="600"/>
                        </a:spcBef>
                        <a:spcAft>
                          <a:spcPts val="600"/>
                        </a:spcAft>
                      </a:pPr>
                      <a:r>
                        <a:rPr lang="en-GB" sz="800">
                          <a:effectLst/>
                          <a:latin typeface="Arial" panose="020B0604020202020204" pitchFamily="34" charset="0"/>
                          <a:cs typeface="Arial" panose="020B0604020202020204" pitchFamily="34" charset="0"/>
                        </a:rPr>
                        <a:t>Stage manager </a:t>
                      </a:r>
                      <a:endParaRPr lang="en-GB" sz="800">
                        <a:effectLst/>
                        <a:latin typeface="Arial" panose="020B0604020202020204" pitchFamily="34" charset="0"/>
                        <a:ea typeface="Calibri" panose="020F0502020204030204" pitchFamily="34" charset="0"/>
                        <a:cs typeface="Arial" panose="020B0604020202020204" pitchFamily="34" charset="0"/>
                      </a:endParaRPr>
                    </a:p>
                  </a:txBody>
                  <a:tcPr marL="35840" marR="35840" marT="0" marB="0" anchor="ctr"/>
                </a:tc>
                <a:tc>
                  <a:txBody>
                    <a:bodyPr/>
                    <a:lstStyle/>
                    <a:p>
                      <a:pPr algn="l">
                        <a:lnSpc>
                          <a:spcPct val="107000"/>
                        </a:lnSpc>
                        <a:spcBef>
                          <a:spcPts val="600"/>
                        </a:spcBef>
                        <a:spcAft>
                          <a:spcPts val="600"/>
                        </a:spcAft>
                      </a:pPr>
                      <a:r>
                        <a:rPr lang="en-GB" sz="800" dirty="0">
                          <a:effectLst/>
                          <a:latin typeface="Arial" panose="020B0604020202020204" pitchFamily="34" charset="0"/>
                          <a:cs typeface="Arial" panose="020B0604020202020204" pitchFamily="34" charset="0"/>
                        </a:rPr>
                        <a:t>The Stage Manager is in charge of all aspects of backstage, including the backstage crew. They will oversee everything that happens backstage before, during and after a performance. During the rehearsal period, the Stage Manager and their team will make sure that all props are found or made, scene changes are rehearsed and smooth, and all other aspects of backstage are prepared. They are also in charge of the rehearsal schedule. </a:t>
                      </a:r>
                      <a:endParaRPr lang="en-GB" sz="800" dirty="0">
                        <a:effectLst/>
                        <a:latin typeface="Arial" panose="020B0604020202020204" pitchFamily="34" charset="0"/>
                        <a:ea typeface="Calibri" panose="020F0502020204030204" pitchFamily="34" charset="0"/>
                        <a:cs typeface="Arial" panose="020B0604020202020204" pitchFamily="34" charset="0"/>
                      </a:endParaRPr>
                    </a:p>
                  </a:txBody>
                  <a:tcPr marL="35840" marR="35840" marT="0" marB="0" anchor="ctr"/>
                </a:tc>
                <a:extLst>
                  <a:ext uri="{0D108BD9-81ED-4DB2-BD59-A6C34878D82A}">
                    <a16:rowId xmlns:a16="http://schemas.microsoft.com/office/drawing/2014/main" val="10011"/>
                  </a:ext>
                </a:extLst>
              </a:tr>
              <a:tr h="440923">
                <a:tc>
                  <a:txBody>
                    <a:bodyPr/>
                    <a:lstStyle/>
                    <a:p>
                      <a:pPr algn="l">
                        <a:lnSpc>
                          <a:spcPct val="107000"/>
                        </a:lnSpc>
                        <a:spcBef>
                          <a:spcPts val="600"/>
                        </a:spcBef>
                        <a:spcAft>
                          <a:spcPts val="600"/>
                        </a:spcAft>
                      </a:pPr>
                      <a:r>
                        <a:rPr lang="en-GB" sz="800" dirty="0">
                          <a:effectLst/>
                          <a:latin typeface="Arial" panose="020B0604020202020204" pitchFamily="34" charset="0"/>
                          <a:cs typeface="Arial" panose="020B0604020202020204" pitchFamily="34" charset="0"/>
                        </a:rPr>
                        <a:t>Theatre manager </a:t>
                      </a:r>
                      <a:endParaRPr lang="en-GB" sz="800" dirty="0">
                        <a:effectLst/>
                        <a:latin typeface="Arial" panose="020B0604020202020204" pitchFamily="34" charset="0"/>
                        <a:ea typeface="Calibri" panose="020F0502020204030204" pitchFamily="34" charset="0"/>
                        <a:cs typeface="Arial" panose="020B0604020202020204" pitchFamily="34" charset="0"/>
                      </a:endParaRPr>
                    </a:p>
                  </a:txBody>
                  <a:tcPr marL="35840" marR="35840" marT="0" marB="0" anchor="ctr"/>
                </a:tc>
                <a:tc>
                  <a:txBody>
                    <a:bodyPr/>
                    <a:lstStyle/>
                    <a:p>
                      <a:pPr algn="l">
                        <a:lnSpc>
                          <a:spcPct val="107000"/>
                        </a:lnSpc>
                        <a:spcBef>
                          <a:spcPts val="600"/>
                        </a:spcBef>
                        <a:spcAft>
                          <a:spcPts val="600"/>
                        </a:spcAft>
                      </a:pPr>
                      <a:r>
                        <a:rPr lang="en-GB" sz="800" dirty="0">
                          <a:effectLst/>
                          <a:latin typeface="Arial" panose="020B0604020202020204" pitchFamily="34" charset="0"/>
                          <a:cs typeface="Arial" panose="020B0604020202020204" pitchFamily="34" charset="0"/>
                        </a:rPr>
                        <a:t>This is the person who is responsible for and manages the front-of- house team who deal with the audience during the production (for example, the box office manager, ushers and similar staff).</a:t>
                      </a:r>
                      <a:endParaRPr lang="en-GB" sz="800" dirty="0">
                        <a:effectLst/>
                        <a:latin typeface="Arial" panose="020B0604020202020204" pitchFamily="34" charset="0"/>
                        <a:ea typeface="Calibri" panose="020F0502020204030204" pitchFamily="34" charset="0"/>
                        <a:cs typeface="Arial" panose="020B0604020202020204" pitchFamily="34" charset="0"/>
                      </a:endParaRPr>
                    </a:p>
                  </a:txBody>
                  <a:tcPr marL="35840" marR="35840" marT="0" marB="0" anchor="ctr"/>
                </a:tc>
                <a:extLst>
                  <a:ext uri="{0D108BD9-81ED-4DB2-BD59-A6C34878D82A}">
                    <a16:rowId xmlns:a16="http://schemas.microsoft.com/office/drawing/2014/main" val="10012"/>
                  </a:ext>
                </a:extLst>
              </a:tr>
            </a:tbl>
          </a:graphicData>
        </a:graphic>
      </p:graphicFrame>
      <p:pic>
        <p:nvPicPr>
          <p:cNvPr id="14" name="Picture 13" descr="Alexander Central Auditorium / Theatre Etiquet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5587" y="-22499"/>
            <a:ext cx="3569791" cy="248984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5" name="Picture 8" descr="Free Person Talking Clipart, Download Free Clip Art, Free Clip Art on  Clipart Librar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10837" y="150958"/>
            <a:ext cx="705505" cy="64433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Light Clip Art | Clipart Panda - Free Clipart Images | Camera clip art,  Light clips, Free clip a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0512" y="-11821"/>
            <a:ext cx="4361452" cy="93351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Free Free Cell Phone Clipart, Download Free Clip Art, Free Clip Art on  Clipart Librar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30976" y="150958"/>
            <a:ext cx="693970" cy="709207"/>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2" descr="Free Garbage Cliparts, Download Free Clip Art, Free Clip Art on Clipart  Library"/>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1000" b="90000" l="500" r="100000">
                        <a14:foregroundMark x1="63500" y1="32000" x2="63500" y2="32000"/>
                        <a14:foregroundMark x1="70500" y1="33667" x2="70500" y2="33667"/>
                        <a14:foregroundMark x1="72000" y1="32000" x2="72000" y2="32000"/>
                        <a14:foregroundMark x1="67500" y1="31667" x2="67500" y2="31667"/>
                        <a14:foregroundMark x1="60500" y1="37000" x2="60500" y2="37000"/>
                        <a14:foregroundMark x1="58500" y1="37667" x2="58500" y2="37667"/>
                        <a14:foregroundMark x1="63500" y1="40333" x2="63500" y2="40333"/>
                        <a14:foregroundMark x1="68500" y1="41000" x2="68500" y2="41000"/>
                        <a14:foregroundMark x1="70500" y1="39000" x2="70500" y2="39000"/>
                      </a14:backgroundRemoval>
                    </a14:imgEffect>
                  </a14:imgLayer>
                </a14:imgProps>
              </a:ext>
              <a:ext uri="{28A0092B-C50C-407E-A947-70E740481C1C}">
                <a14:useLocalDpi xmlns:a14="http://schemas.microsoft.com/office/drawing/2010/main" val="0"/>
              </a:ext>
            </a:extLst>
          </a:blip>
          <a:srcRect/>
          <a:stretch>
            <a:fillRect/>
          </a:stretch>
        </p:blipFill>
        <p:spPr bwMode="auto">
          <a:xfrm>
            <a:off x="8471702" y="1810176"/>
            <a:ext cx="672029" cy="1008044"/>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1440793" y="54357"/>
            <a:ext cx="3039933" cy="1031501"/>
          </a:xfrm>
          <a:prstGeom prst="rect">
            <a:avLst/>
          </a:prstGeom>
          <a:noFill/>
        </p:spPr>
        <p:txBody>
          <a:bodyPr wrap="square" rtlCol="0">
            <a:spAutoFit/>
          </a:bodyPr>
          <a:lstStyle/>
          <a:p>
            <a:pPr algn="ctr"/>
            <a:r>
              <a:rPr lang="en-GB" sz="1400" dirty="0">
                <a:effectLst>
                  <a:glow rad="228600">
                    <a:schemeClr val="accent1">
                      <a:satMod val="175000"/>
                      <a:alpha val="40000"/>
                    </a:schemeClr>
                  </a:glow>
                </a:effectLst>
                <a:latin typeface="Invite Engraved SF" pitchFamily="2" charset="0"/>
              </a:rPr>
              <a:t>Key Theatre maker terminology for this term</a:t>
            </a:r>
            <a:endParaRPr lang="en-GB" sz="1400" dirty="0">
              <a:effectLst>
                <a:glow rad="228600">
                  <a:srgbClr val="FFC000">
                    <a:alpha val="40000"/>
                  </a:srgbClr>
                </a:glow>
              </a:effectLst>
              <a:latin typeface="Invite Engraved SF" pitchFamily="2" charset="0"/>
            </a:endParaRPr>
          </a:p>
          <a:p>
            <a:pPr algn="ctr">
              <a:lnSpc>
                <a:spcPct val="150000"/>
              </a:lnSpc>
            </a:pPr>
            <a:endParaRPr lang="en-GB" sz="1400" dirty="0">
              <a:effectLst>
                <a:glow rad="228600">
                  <a:srgbClr val="FFC000">
                    <a:alpha val="40000"/>
                  </a:srgbClr>
                </a:glow>
              </a:effectLst>
              <a:latin typeface="Invite Engraved SF" pitchFamily="2" charset="0"/>
            </a:endParaRPr>
          </a:p>
        </p:txBody>
      </p:sp>
      <p:sp>
        <p:nvSpPr>
          <p:cNvPr id="20" name="Rectangle 19"/>
          <p:cNvSpPr/>
          <p:nvPr/>
        </p:nvSpPr>
        <p:spPr>
          <a:xfrm>
            <a:off x="8381699" y="1767524"/>
            <a:ext cx="749779" cy="584775"/>
          </a:xfrm>
          <a:prstGeom prst="rect">
            <a:avLst/>
          </a:prstGeom>
        </p:spPr>
        <p:txBody>
          <a:bodyPr wrap="square">
            <a:spAutoFit/>
          </a:bodyPr>
          <a:lstStyle/>
          <a:p>
            <a:pPr algn="ctr"/>
            <a:r>
              <a:rPr lang="en-GB" sz="800" dirty="0">
                <a:ln>
                  <a:solidFill>
                    <a:schemeClr val="tx1"/>
                  </a:solidFill>
                </a:ln>
                <a:solidFill>
                  <a:schemeClr val="bg1"/>
                </a:solidFill>
                <a:latin typeface="Berlin Sans FB Demi" panose="020E0802020502020306" pitchFamily="34" charset="0"/>
              </a:rPr>
              <a:t>DO NOT leave any rubbish behind</a:t>
            </a:r>
          </a:p>
        </p:txBody>
      </p:sp>
      <p:pic>
        <p:nvPicPr>
          <p:cNvPr id="23" name="Picture 6" descr="Feetsies | Free Images at Clker.com - vector clip art online, royalty free  &amp; public domain | Clip art, Feet, Free clip art"/>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932046" y="121736"/>
            <a:ext cx="688053" cy="909567"/>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p:cNvSpPr txBox="1"/>
          <p:nvPr/>
        </p:nvSpPr>
        <p:spPr>
          <a:xfrm>
            <a:off x="43335" y="6211669"/>
            <a:ext cx="1144612" cy="646331"/>
          </a:xfrm>
          <a:prstGeom prst="rect">
            <a:avLst/>
          </a:prstGeom>
          <a:gradFill flip="none" rotWithShape="1">
            <a:gsLst>
              <a:gs pos="0">
                <a:schemeClr val="accent6">
                  <a:lumMod val="75000"/>
                  <a:tint val="66000"/>
                  <a:satMod val="160000"/>
                </a:schemeClr>
              </a:gs>
              <a:gs pos="50000">
                <a:schemeClr val="accent6">
                  <a:lumMod val="75000"/>
                  <a:tint val="44500"/>
                  <a:satMod val="160000"/>
                </a:schemeClr>
              </a:gs>
              <a:gs pos="100000">
                <a:schemeClr val="accent6">
                  <a:lumMod val="75000"/>
                  <a:tint val="23500"/>
                  <a:satMod val="160000"/>
                </a:schemeClr>
              </a:gs>
            </a:gsLst>
            <a:path path="circle">
              <a:fillToRect l="50000" t="50000" r="50000" b="50000"/>
            </a:path>
            <a:tileRect/>
          </a:gradFill>
          <a:effectLst>
            <a:glow rad="101600">
              <a:schemeClr val="accent6">
                <a:satMod val="175000"/>
                <a:alpha val="40000"/>
              </a:schemeClr>
            </a:glow>
            <a:softEdge rad="127000"/>
          </a:effectLst>
        </p:spPr>
        <p:txBody>
          <a:bodyPr wrap="square" rtlCol="0">
            <a:spAutoFit/>
          </a:bodyPr>
          <a:lstStyle/>
          <a:p>
            <a:r>
              <a:rPr lang="en-US" sz="900" b="1" dirty="0">
                <a:solidFill>
                  <a:schemeClr val="bg1"/>
                </a:solidFill>
                <a:latin typeface="Berlin Sans FB" panose="020E0602020502020306" pitchFamily="34" charset="0"/>
              </a:rPr>
              <a:t>Bertolt Brecht and Epic Theatre: Crash Course Theatre #4:</a:t>
            </a:r>
          </a:p>
        </p:txBody>
      </p:sp>
      <p:sp>
        <p:nvSpPr>
          <p:cNvPr id="36" name="Rectangle 35"/>
          <p:cNvSpPr/>
          <p:nvPr/>
        </p:nvSpPr>
        <p:spPr>
          <a:xfrm>
            <a:off x="48401" y="4813351"/>
            <a:ext cx="2608052" cy="400110"/>
          </a:xfrm>
          <a:prstGeom prst="rect">
            <a:avLst/>
          </a:prstGeom>
          <a:gradFill flip="none" rotWithShape="1">
            <a:gsLst>
              <a:gs pos="0">
                <a:schemeClr val="accent6">
                  <a:lumMod val="75000"/>
                  <a:tint val="66000"/>
                  <a:satMod val="160000"/>
                </a:schemeClr>
              </a:gs>
              <a:gs pos="50000">
                <a:schemeClr val="accent6">
                  <a:lumMod val="75000"/>
                  <a:tint val="44500"/>
                  <a:satMod val="160000"/>
                </a:schemeClr>
              </a:gs>
              <a:gs pos="100000">
                <a:schemeClr val="accent6">
                  <a:lumMod val="75000"/>
                  <a:tint val="23500"/>
                  <a:satMod val="160000"/>
                </a:schemeClr>
              </a:gs>
            </a:gsLst>
            <a:path path="circle">
              <a:fillToRect l="50000" t="50000" r="50000" b="50000"/>
            </a:path>
            <a:tileRect/>
          </a:gradFill>
        </p:spPr>
        <p:txBody>
          <a:bodyPr wrap="square">
            <a:spAutoFit/>
          </a:bodyPr>
          <a:lstStyle/>
          <a:p>
            <a:pPr lvl="0" algn="ctr">
              <a:defRPr/>
            </a:pPr>
            <a:r>
              <a:rPr lang="en-GB" sz="1000" dirty="0">
                <a:ln>
                  <a:solidFill>
                    <a:schemeClr val="tx1"/>
                  </a:solidFill>
                </a:ln>
                <a:solidFill>
                  <a:schemeClr val="bg1"/>
                </a:solidFill>
                <a:latin typeface="Berlin Sans FB Demi" panose="020E0802020502020306" pitchFamily="34" charset="0"/>
              </a:rPr>
              <a:t>WATCH LIST FOR THIS TERM (IF YOU CAN):</a:t>
            </a:r>
          </a:p>
        </p:txBody>
      </p:sp>
      <p:pic>
        <p:nvPicPr>
          <p:cNvPr id="39" name="Picture 2" descr="Free Popcorn Cliparts, Download Free Clip Art, Free Clip Art on Clipart  Library"/>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0" b="100000" l="433" r="100000"/>
                    </a14:imgEffect>
                  </a14:imgLayer>
                </a14:imgProps>
              </a:ext>
              <a:ext uri="{28A0092B-C50C-407E-A947-70E740481C1C}">
                <a14:useLocalDpi xmlns:a14="http://schemas.microsoft.com/office/drawing/2010/main" val="0"/>
              </a:ext>
            </a:extLst>
          </a:blip>
          <a:srcRect/>
          <a:stretch>
            <a:fillRect/>
          </a:stretch>
        </p:blipFill>
        <p:spPr bwMode="auto">
          <a:xfrm rot="20394788">
            <a:off x="-21033" y="4929987"/>
            <a:ext cx="372916" cy="413276"/>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1"/>
          <p:cNvPicPr>
            <a:picLocks noChangeAspect="1"/>
          </p:cNvPicPr>
          <p:nvPr/>
        </p:nvPicPr>
        <p:blipFill>
          <a:blip r:embed="rId11"/>
          <a:stretch>
            <a:fillRect/>
          </a:stretch>
        </p:blipFill>
        <p:spPr>
          <a:xfrm>
            <a:off x="178926" y="5366185"/>
            <a:ext cx="816330" cy="816330"/>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1" name="Picture 4" descr="Brain Clipart Emoji - Brain Talking Cartoon - Png Download (#1210336) -  PinClipart"/>
          <p:cNvPicPr>
            <a:picLocks noChangeAspect="1" noChangeArrowheads="1"/>
          </p:cNvPicPr>
          <p:nvPr/>
        </p:nvPicPr>
        <p:blipFill>
          <a:blip r:embed="rId12" cstate="print">
            <a:extLst>
              <a:ext uri="{BEBA8EAE-BF5A-486C-A8C5-ECC9F3942E4B}">
                <a14:imgProps xmlns:a14="http://schemas.microsoft.com/office/drawing/2010/main">
                  <a14:imgLayer r:embed="rId13">
                    <a14:imgEffect>
                      <a14:backgroundRemoval t="1791" b="94353" l="3523" r="96364"/>
                    </a14:imgEffect>
                  </a14:imgLayer>
                </a14:imgProps>
              </a:ext>
              <a:ext uri="{28A0092B-C50C-407E-A947-70E740481C1C}">
                <a14:useLocalDpi xmlns:a14="http://schemas.microsoft.com/office/drawing/2010/main" val="0"/>
              </a:ext>
            </a:extLst>
          </a:blip>
          <a:srcRect/>
          <a:stretch>
            <a:fillRect/>
          </a:stretch>
        </p:blipFill>
        <p:spPr bwMode="auto">
          <a:xfrm rot="55098">
            <a:off x="4870114" y="191813"/>
            <a:ext cx="760599" cy="627494"/>
          </a:xfrm>
          <a:prstGeom prst="rect">
            <a:avLst/>
          </a:prstGeom>
          <a:noFill/>
          <a:extLst>
            <a:ext uri="{909E8E84-426E-40DD-AFC4-6F175D3DCCD1}">
              <a14:hiddenFill xmlns:a14="http://schemas.microsoft.com/office/drawing/2010/main">
                <a:solidFill>
                  <a:srgbClr val="FFFFFF"/>
                </a:solidFill>
              </a14:hiddenFill>
            </a:ext>
          </a:extLst>
        </p:spPr>
      </p:pic>
      <p:sp>
        <p:nvSpPr>
          <p:cNvPr id="38" name="Rectangle 37">
            <a:extLst>
              <a:ext uri="{FF2B5EF4-FFF2-40B4-BE49-F238E27FC236}">
                <a16:creationId xmlns:a16="http://schemas.microsoft.com/office/drawing/2014/main" id="{5D089BF9-79F6-4B4F-85A2-115E3EBC97BA}"/>
              </a:ext>
            </a:extLst>
          </p:cNvPr>
          <p:cNvSpPr/>
          <p:nvPr/>
        </p:nvSpPr>
        <p:spPr>
          <a:xfrm>
            <a:off x="5870501" y="2621677"/>
            <a:ext cx="3270891" cy="338554"/>
          </a:xfrm>
          <a:prstGeom prst="rect">
            <a:avLst/>
          </a:prstGeom>
          <a:gradFill flip="none" rotWithShape="1">
            <a:gsLst>
              <a:gs pos="0">
                <a:schemeClr val="accent6">
                  <a:lumMod val="75000"/>
                  <a:tint val="66000"/>
                  <a:satMod val="160000"/>
                </a:schemeClr>
              </a:gs>
              <a:gs pos="50000">
                <a:schemeClr val="accent6">
                  <a:lumMod val="75000"/>
                  <a:tint val="44500"/>
                  <a:satMod val="160000"/>
                </a:schemeClr>
              </a:gs>
              <a:gs pos="100000">
                <a:schemeClr val="accent6">
                  <a:lumMod val="75000"/>
                  <a:tint val="23500"/>
                  <a:satMod val="160000"/>
                </a:schemeClr>
              </a:gs>
            </a:gsLst>
            <a:path path="circle">
              <a:fillToRect l="50000" t="50000" r="50000" b="50000"/>
            </a:path>
            <a:tileRect/>
          </a:gradFill>
          <a:effectLst>
            <a:softEdge rad="63500"/>
          </a:effectLst>
        </p:spPr>
        <p:txBody>
          <a:bodyPr wrap="square">
            <a:spAutoFit/>
          </a:bodyPr>
          <a:lstStyle/>
          <a:p>
            <a:pPr lvl="0" algn="ctr">
              <a:defRPr/>
            </a:pPr>
            <a:r>
              <a:rPr lang="en-GB" sz="1600" dirty="0">
                <a:ln>
                  <a:solidFill>
                    <a:schemeClr val="tx1"/>
                  </a:solidFill>
                </a:ln>
                <a:solidFill>
                  <a:schemeClr val="bg1"/>
                </a:solidFill>
                <a:latin typeface="Berlin Sans FB Demi" panose="020E0802020502020306" pitchFamily="34" charset="0"/>
              </a:rPr>
              <a:t>Extra KO Activities</a:t>
            </a:r>
          </a:p>
        </p:txBody>
      </p:sp>
      <p:pic>
        <p:nvPicPr>
          <p:cNvPr id="40" name="Graphic 39" descr="Pencil">
            <a:extLst>
              <a:ext uri="{FF2B5EF4-FFF2-40B4-BE49-F238E27FC236}">
                <a16:creationId xmlns:a16="http://schemas.microsoft.com/office/drawing/2014/main" id="{2686B7BE-80E3-4B0C-ADB7-7E6547787B02}"/>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rot="16200000">
            <a:off x="6000484" y="2536476"/>
            <a:ext cx="481246" cy="481246"/>
          </a:xfrm>
          <a:prstGeom prst="rect">
            <a:avLst/>
          </a:prstGeom>
        </p:spPr>
      </p:pic>
      <p:pic>
        <p:nvPicPr>
          <p:cNvPr id="3" name="Picture 2">
            <a:extLst>
              <a:ext uri="{FF2B5EF4-FFF2-40B4-BE49-F238E27FC236}">
                <a16:creationId xmlns:a16="http://schemas.microsoft.com/office/drawing/2014/main" id="{4CDD8D9C-91DD-4750-975E-B8887179BB06}"/>
              </a:ext>
            </a:extLst>
          </p:cNvPr>
          <p:cNvPicPr>
            <a:picLocks noChangeAspect="1"/>
          </p:cNvPicPr>
          <p:nvPr/>
        </p:nvPicPr>
        <p:blipFill>
          <a:blip r:embed="rId16"/>
          <a:stretch>
            <a:fillRect/>
          </a:stretch>
        </p:blipFill>
        <p:spPr>
          <a:xfrm>
            <a:off x="1145582" y="5808285"/>
            <a:ext cx="911524" cy="905897"/>
          </a:xfrm>
          <a:prstGeom prst="rect">
            <a:avLst/>
          </a:prstGeom>
        </p:spPr>
      </p:pic>
      <p:sp>
        <p:nvSpPr>
          <p:cNvPr id="45" name="TextBox 44">
            <a:extLst>
              <a:ext uri="{FF2B5EF4-FFF2-40B4-BE49-F238E27FC236}">
                <a16:creationId xmlns:a16="http://schemas.microsoft.com/office/drawing/2014/main" id="{F87D8D06-216D-4512-813A-C9C174515887}"/>
              </a:ext>
            </a:extLst>
          </p:cNvPr>
          <p:cNvSpPr txBox="1"/>
          <p:nvPr/>
        </p:nvSpPr>
        <p:spPr>
          <a:xfrm>
            <a:off x="980167" y="5276478"/>
            <a:ext cx="1225830" cy="507831"/>
          </a:xfrm>
          <a:prstGeom prst="rect">
            <a:avLst/>
          </a:prstGeom>
          <a:gradFill flip="none" rotWithShape="1">
            <a:gsLst>
              <a:gs pos="0">
                <a:schemeClr val="accent6">
                  <a:lumMod val="75000"/>
                  <a:tint val="66000"/>
                  <a:satMod val="160000"/>
                </a:schemeClr>
              </a:gs>
              <a:gs pos="50000">
                <a:schemeClr val="accent6">
                  <a:lumMod val="75000"/>
                  <a:tint val="44500"/>
                  <a:satMod val="160000"/>
                </a:schemeClr>
              </a:gs>
              <a:gs pos="100000">
                <a:schemeClr val="accent6">
                  <a:lumMod val="75000"/>
                  <a:tint val="23500"/>
                  <a:satMod val="160000"/>
                </a:schemeClr>
              </a:gs>
            </a:gsLst>
            <a:path path="circle">
              <a:fillToRect l="50000" t="50000" r="50000" b="50000"/>
            </a:path>
            <a:tileRect/>
          </a:gradFill>
          <a:effectLst>
            <a:glow rad="101600">
              <a:schemeClr val="accent6">
                <a:satMod val="175000"/>
                <a:alpha val="40000"/>
              </a:schemeClr>
            </a:glow>
            <a:softEdge rad="127000"/>
          </a:effectLst>
        </p:spPr>
        <p:txBody>
          <a:bodyPr wrap="square" rtlCol="0">
            <a:spAutoFit/>
          </a:bodyPr>
          <a:lstStyle/>
          <a:p>
            <a:pPr algn="ctr"/>
            <a:r>
              <a:rPr lang="en-US" sz="900" b="1" dirty="0">
                <a:solidFill>
                  <a:schemeClr val="bg1"/>
                </a:solidFill>
                <a:latin typeface="Berlin Sans FB" panose="020E0602020502020306" pitchFamily="34" charset="0"/>
              </a:rPr>
              <a:t>A guide to creating Verbatim Theatre:</a:t>
            </a:r>
          </a:p>
        </p:txBody>
      </p:sp>
      <p:pic>
        <p:nvPicPr>
          <p:cNvPr id="2050" name="Picture 2" descr="Arrow pointing up Royalty Free Vector Image - VectorStock"/>
          <p:cNvPicPr>
            <a:picLocks noChangeAspect="1" noChangeArrowheads="1"/>
          </p:cNvPicPr>
          <p:nvPr/>
        </p:nvPicPr>
        <p:blipFill>
          <a:blip r:embed="rId17" cstate="print">
            <a:extLst>
              <a:ext uri="{BEBA8EAE-BF5A-486C-A8C5-ECC9F3942E4B}">
                <a14:imgProps xmlns:a14="http://schemas.microsoft.com/office/drawing/2010/main">
                  <a14:imgLayer r:embed="rId18">
                    <a14:imgEffect>
                      <a14:backgroundRemoval t="0" b="92963" l="5000" r="90000"/>
                    </a14:imgEffect>
                  </a14:imgLayer>
                </a14:imgProps>
              </a:ext>
              <a:ext uri="{28A0092B-C50C-407E-A947-70E740481C1C}">
                <a14:useLocalDpi xmlns:a14="http://schemas.microsoft.com/office/drawing/2010/main" val="0"/>
              </a:ext>
            </a:extLst>
          </a:blip>
          <a:srcRect/>
          <a:stretch>
            <a:fillRect/>
          </a:stretch>
        </p:blipFill>
        <p:spPr bwMode="auto">
          <a:xfrm rot="12114688">
            <a:off x="2328857" y="3939816"/>
            <a:ext cx="368483" cy="56851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1D9A1F1D-6F8C-47B8-BC84-01B141A504DD}"/>
              </a:ext>
            </a:extLst>
          </p:cNvPr>
          <p:cNvPicPr>
            <a:picLocks noChangeAspect="1"/>
          </p:cNvPicPr>
          <p:nvPr/>
        </p:nvPicPr>
        <p:blipFill>
          <a:blip r:embed="rId19"/>
          <a:stretch>
            <a:fillRect/>
          </a:stretch>
        </p:blipFill>
        <p:spPr>
          <a:xfrm>
            <a:off x="2184078" y="5398255"/>
            <a:ext cx="826663" cy="816330"/>
          </a:xfrm>
          <a:prstGeom prst="rect">
            <a:avLst/>
          </a:prstGeom>
        </p:spPr>
      </p:pic>
      <p:pic>
        <p:nvPicPr>
          <p:cNvPr id="49" name="Picture 2" descr="Arrow pointing up Royalty Free Vector Image - VectorStock">
            <a:extLst>
              <a:ext uri="{FF2B5EF4-FFF2-40B4-BE49-F238E27FC236}">
                <a16:creationId xmlns:a16="http://schemas.microsoft.com/office/drawing/2014/main" id="{9BAE27F2-1A79-40EA-BCCF-C3FFB4690543}"/>
              </a:ext>
            </a:extLst>
          </p:cNvPr>
          <p:cNvPicPr>
            <a:picLocks noChangeAspect="1" noChangeArrowheads="1"/>
          </p:cNvPicPr>
          <p:nvPr/>
        </p:nvPicPr>
        <p:blipFill>
          <a:blip r:embed="rId20" cstate="print">
            <a:extLst>
              <a:ext uri="{BEBA8EAE-BF5A-486C-A8C5-ECC9F3942E4B}">
                <a14:imgProps xmlns:a14="http://schemas.microsoft.com/office/drawing/2010/main">
                  <a14:imgLayer r:embed="rId21">
                    <a14:imgEffect>
                      <a14:backgroundRemoval t="0" b="92963" l="5000" r="90000"/>
                    </a14:imgEffect>
                  </a14:imgLayer>
                </a14:imgProps>
              </a:ext>
              <a:ext uri="{28A0092B-C50C-407E-A947-70E740481C1C}">
                <a14:useLocalDpi xmlns:a14="http://schemas.microsoft.com/office/drawing/2010/main" val="0"/>
              </a:ext>
            </a:extLst>
          </a:blip>
          <a:srcRect/>
          <a:stretch>
            <a:fillRect/>
          </a:stretch>
        </p:blipFill>
        <p:spPr bwMode="auto">
          <a:xfrm rot="11234729" flipV="1">
            <a:off x="2078555" y="6077268"/>
            <a:ext cx="286361" cy="441815"/>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34">
            <a:extLst>
              <a:ext uri="{FF2B5EF4-FFF2-40B4-BE49-F238E27FC236}">
                <a16:creationId xmlns:a16="http://schemas.microsoft.com/office/drawing/2014/main" id="{C2AD8922-2F38-49DB-90F1-FD202C2360D3}"/>
              </a:ext>
            </a:extLst>
          </p:cNvPr>
          <p:cNvPicPr>
            <a:picLocks noChangeAspect="1"/>
          </p:cNvPicPr>
          <p:nvPr/>
        </p:nvPicPr>
        <p:blipFill rotWithShape="1">
          <a:blip r:embed="rId22"/>
          <a:srcRect r="24155"/>
          <a:stretch/>
        </p:blipFill>
        <p:spPr>
          <a:xfrm>
            <a:off x="2988824" y="4881375"/>
            <a:ext cx="2943222" cy="2008224"/>
          </a:xfrm>
          <a:prstGeom prst="rect">
            <a:avLst/>
          </a:prstGeom>
          <a:ln>
            <a:noFill/>
          </a:ln>
          <a:effectLst>
            <a:softEdge rad="112500"/>
          </a:effectLst>
        </p:spPr>
      </p:pic>
      <p:sp>
        <p:nvSpPr>
          <p:cNvPr id="37" name="Rectangle 36">
            <a:extLst>
              <a:ext uri="{FF2B5EF4-FFF2-40B4-BE49-F238E27FC236}">
                <a16:creationId xmlns:a16="http://schemas.microsoft.com/office/drawing/2014/main" id="{F432E659-0CC1-4B53-B8D8-D72EEB8313E7}"/>
              </a:ext>
            </a:extLst>
          </p:cNvPr>
          <p:cNvSpPr/>
          <p:nvPr/>
        </p:nvSpPr>
        <p:spPr>
          <a:xfrm>
            <a:off x="3229740" y="4756776"/>
            <a:ext cx="2608052" cy="261610"/>
          </a:xfrm>
          <a:prstGeom prst="rect">
            <a:avLst/>
          </a:prstGeom>
          <a:gradFill flip="none" rotWithShape="1">
            <a:gsLst>
              <a:gs pos="0">
                <a:schemeClr val="accent6">
                  <a:lumMod val="75000"/>
                  <a:tint val="66000"/>
                  <a:satMod val="160000"/>
                </a:schemeClr>
              </a:gs>
              <a:gs pos="50000">
                <a:schemeClr val="accent6">
                  <a:lumMod val="75000"/>
                  <a:tint val="44500"/>
                  <a:satMod val="160000"/>
                </a:schemeClr>
              </a:gs>
              <a:gs pos="100000">
                <a:schemeClr val="accent6">
                  <a:lumMod val="75000"/>
                  <a:tint val="23500"/>
                  <a:satMod val="160000"/>
                </a:schemeClr>
              </a:gs>
            </a:gsLst>
            <a:path path="circle">
              <a:fillToRect l="50000" t="50000" r="50000" b="50000"/>
            </a:path>
            <a:tileRect/>
          </a:gradFill>
          <a:effectLst>
            <a:softEdge rad="63500"/>
          </a:effectLst>
        </p:spPr>
        <p:txBody>
          <a:bodyPr wrap="square">
            <a:spAutoFit/>
          </a:bodyPr>
          <a:lstStyle/>
          <a:p>
            <a:pPr lvl="0" algn="ctr">
              <a:defRPr/>
            </a:pPr>
            <a:r>
              <a:rPr lang="en-GB" sz="1100" dirty="0">
                <a:ln>
                  <a:solidFill>
                    <a:schemeClr val="tx1"/>
                  </a:solidFill>
                </a:ln>
                <a:solidFill>
                  <a:schemeClr val="bg1"/>
                </a:solidFill>
                <a:latin typeface="Berlin Sans FB Demi" panose="020E0802020502020306" pitchFamily="34" charset="0"/>
              </a:rPr>
              <a:t>Stage Positioning</a:t>
            </a:r>
          </a:p>
        </p:txBody>
      </p:sp>
      <p:sp>
        <p:nvSpPr>
          <p:cNvPr id="47" name="Rectangle 46">
            <a:extLst>
              <a:ext uri="{FF2B5EF4-FFF2-40B4-BE49-F238E27FC236}">
                <a16:creationId xmlns:a16="http://schemas.microsoft.com/office/drawing/2014/main" id="{DAF514F2-0F03-4B6D-85BF-9DD11152165E}"/>
              </a:ext>
            </a:extLst>
          </p:cNvPr>
          <p:cNvSpPr/>
          <p:nvPr/>
        </p:nvSpPr>
        <p:spPr>
          <a:xfrm>
            <a:off x="8040115" y="49764"/>
            <a:ext cx="1055484" cy="1015663"/>
          </a:xfrm>
          <a:prstGeom prst="rect">
            <a:avLst/>
          </a:prstGeom>
          <a:noFill/>
        </p:spPr>
        <p:txBody>
          <a:bodyPr wrap="square">
            <a:spAutoFit/>
          </a:bodyPr>
          <a:lstStyle/>
          <a:p>
            <a:pPr lvl="0" algn="ctr">
              <a:defRPr/>
            </a:pPr>
            <a:r>
              <a:rPr lang="en-GB" sz="1000" b="1" dirty="0">
                <a:ln>
                  <a:solidFill>
                    <a:schemeClr val="tx1"/>
                  </a:solidFill>
                </a:ln>
                <a:solidFill>
                  <a:schemeClr val="bg1"/>
                </a:solidFill>
                <a:latin typeface="Berlin Sans FB Demi" panose="020E0802020502020306" pitchFamily="34" charset="0"/>
              </a:rPr>
              <a:t>DO NOT talk/shout whilst watching a performance/show</a:t>
            </a:r>
          </a:p>
        </p:txBody>
      </p:sp>
      <p:pic>
        <p:nvPicPr>
          <p:cNvPr id="29" name="Picture 2" descr="Free Popcorn Cliparts, Download Free Clip Art, Free Clip Art on Clipart  Library"/>
          <p:cNvPicPr>
            <a:picLocks noChangeAspect="1" noChangeArrowheads="1"/>
          </p:cNvPicPr>
          <p:nvPr/>
        </p:nvPicPr>
        <p:blipFill>
          <a:blip r:embed="rId23" cstate="print">
            <a:extLst>
              <a:ext uri="{BEBA8EAE-BF5A-486C-A8C5-ECC9F3942E4B}">
                <a14:imgProps xmlns:a14="http://schemas.microsoft.com/office/drawing/2010/main">
                  <a14:imgLayer r:embed="rId24">
                    <a14:imgEffect>
                      <a14:backgroundRemoval t="0" b="100000" l="433" r="100000"/>
                    </a14:imgEffect>
                  </a14:imgLayer>
                </a14:imgProps>
              </a:ext>
              <a:ext uri="{28A0092B-C50C-407E-A947-70E740481C1C}">
                <a14:useLocalDpi xmlns:a14="http://schemas.microsoft.com/office/drawing/2010/main" val="0"/>
              </a:ext>
            </a:extLst>
          </a:blip>
          <a:srcRect/>
          <a:stretch>
            <a:fillRect/>
          </a:stretch>
        </p:blipFill>
        <p:spPr bwMode="auto">
          <a:xfrm rot="1665502">
            <a:off x="3028445" y="6374767"/>
            <a:ext cx="403052" cy="446673"/>
          </a:xfrm>
          <a:prstGeom prst="rect">
            <a:avLst/>
          </a:prstGeom>
          <a:noFill/>
          <a:extLst>
            <a:ext uri="{909E8E84-426E-40DD-AFC4-6F175D3DCCD1}">
              <a14:hiddenFill xmlns:a14="http://schemas.microsoft.com/office/drawing/2010/main">
                <a:solidFill>
                  <a:srgbClr val="FFFFFF"/>
                </a:solidFill>
              </a14:hiddenFill>
            </a:ext>
          </a:extLst>
        </p:spPr>
      </p:pic>
      <p:sp>
        <p:nvSpPr>
          <p:cNvPr id="48" name="Rectangle 47">
            <a:extLst>
              <a:ext uri="{FF2B5EF4-FFF2-40B4-BE49-F238E27FC236}">
                <a16:creationId xmlns:a16="http://schemas.microsoft.com/office/drawing/2014/main" id="{1F0EF637-F8F1-4499-936E-EFFABA22BB3E}"/>
              </a:ext>
            </a:extLst>
          </p:cNvPr>
          <p:cNvSpPr/>
          <p:nvPr/>
        </p:nvSpPr>
        <p:spPr>
          <a:xfrm>
            <a:off x="6860517" y="90062"/>
            <a:ext cx="741149" cy="830997"/>
          </a:xfrm>
          <a:prstGeom prst="rect">
            <a:avLst/>
          </a:prstGeom>
        </p:spPr>
        <p:txBody>
          <a:bodyPr wrap="square">
            <a:spAutoFit/>
          </a:bodyPr>
          <a:lstStyle/>
          <a:p>
            <a:pPr lvl="0" algn="ctr">
              <a:defRPr/>
            </a:pPr>
            <a:r>
              <a:rPr lang="en-GB" sz="1200" dirty="0">
                <a:ln>
                  <a:solidFill>
                    <a:schemeClr val="tx1"/>
                  </a:solidFill>
                </a:ln>
                <a:solidFill>
                  <a:schemeClr val="bg1"/>
                </a:solidFill>
                <a:latin typeface="Berlin Sans FB Demi" panose="020E0802020502020306" pitchFamily="34" charset="0"/>
              </a:rPr>
              <a:t>Turn OFF your phone</a:t>
            </a:r>
          </a:p>
        </p:txBody>
      </p:sp>
      <p:pic>
        <p:nvPicPr>
          <p:cNvPr id="27" name="Picture 14" descr="Web App Video Stream - Vector Old Tv Png , Free Transparent Clipart -  ClipartKey"/>
          <p:cNvPicPr>
            <a:picLocks noChangeAspect="1" noChangeArrowheads="1"/>
          </p:cNvPicPr>
          <p:nvPr/>
        </p:nvPicPr>
        <p:blipFill>
          <a:blip r:embed="rId25" cstate="print">
            <a:extLst>
              <a:ext uri="{BEBA8EAE-BF5A-486C-A8C5-ECC9F3942E4B}">
                <a14:imgProps xmlns:a14="http://schemas.microsoft.com/office/drawing/2010/main">
                  <a14:imgLayer r:embed="rId26">
                    <a14:imgEffect>
                      <a14:backgroundRemoval t="0" b="89741" l="3667" r="96444">
                        <a14:foregroundMark x1="33444" y1="6990" x2="33444" y2="6990"/>
                        <a14:foregroundMark x1="40889" y1="12965" x2="40889" y2="12965"/>
                        <a14:foregroundMark x1="42556" y1="14543" x2="42556" y2="14543"/>
                        <a14:foregroundMark x1="38889" y1="11274" x2="38889" y2="11274"/>
                        <a14:foregroundMark x1="38000" y1="10710" x2="38000" y2="10710"/>
                        <a14:foregroundMark x1="37333" y1="10147" x2="37333" y2="10147"/>
                        <a14:foregroundMark x1="36667" y1="9357" x2="36667" y2="9357"/>
                        <a14:foregroundMark x1="35778" y1="8794" x2="35778" y2="8794"/>
                        <a14:foregroundMark x1="53222" y1="15220" x2="53222" y2="15220"/>
                        <a14:foregroundMark x1="57556" y1="11612" x2="57556" y2="11612"/>
                        <a14:foregroundMark x1="58667" y1="10936" x2="58667" y2="10936"/>
                        <a14:foregroundMark x1="59222" y1="9921" x2="59222" y2="9921"/>
                        <a14:foregroundMark x1="62778" y1="7666" x2="62778" y2="7666"/>
                        <a14:foregroundMark x1="60222" y1="8794" x2="60222" y2="8794"/>
                        <a14:foregroundMark x1="60889" y1="8230" x2="60889" y2="8230"/>
                      </a14:backgroundRemoval>
                    </a14:imgEffect>
                  </a14:imgLayer>
                </a14:imgProps>
              </a:ext>
              <a:ext uri="{28A0092B-C50C-407E-A947-70E740481C1C}">
                <a14:useLocalDpi xmlns:a14="http://schemas.microsoft.com/office/drawing/2010/main" val="0"/>
              </a:ext>
            </a:extLst>
          </a:blip>
          <a:srcRect/>
          <a:stretch>
            <a:fillRect/>
          </a:stretch>
        </p:blipFill>
        <p:spPr bwMode="auto">
          <a:xfrm rot="837219">
            <a:off x="2574632" y="4745997"/>
            <a:ext cx="653210" cy="643775"/>
          </a:xfrm>
          <a:prstGeom prst="rect">
            <a:avLst/>
          </a:prstGeom>
          <a:noFill/>
          <a:extLst>
            <a:ext uri="{909E8E84-426E-40DD-AFC4-6F175D3DCCD1}">
              <a14:hiddenFill xmlns:a14="http://schemas.microsoft.com/office/drawing/2010/main">
                <a:solidFill>
                  <a:srgbClr val="FFFFFF"/>
                </a:solidFill>
              </a14:hiddenFill>
            </a:ext>
          </a:extLst>
        </p:spPr>
      </p:pic>
      <p:sp>
        <p:nvSpPr>
          <p:cNvPr id="50" name="Rectangle 49">
            <a:extLst>
              <a:ext uri="{FF2B5EF4-FFF2-40B4-BE49-F238E27FC236}">
                <a16:creationId xmlns:a16="http://schemas.microsoft.com/office/drawing/2014/main" id="{F9374725-8B9A-4621-AAA0-566452C3D623}"/>
              </a:ext>
            </a:extLst>
          </p:cNvPr>
          <p:cNvSpPr/>
          <p:nvPr/>
        </p:nvSpPr>
        <p:spPr>
          <a:xfrm>
            <a:off x="6222114" y="1889807"/>
            <a:ext cx="2055939" cy="369332"/>
          </a:xfrm>
          <a:prstGeom prst="rect">
            <a:avLst/>
          </a:prstGeom>
        </p:spPr>
        <p:txBody>
          <a:bodyPr wrap="square">
            <a:spAutoFit/>
          </a:bodyPr>
          <a:lstStyle/>
          <a:p>
            <a:r>
              <a:rPr lang="en-GB" sz="900" dirty="0">
                <a:ln>
                  <a:solidFill>
                    <a:schemeClr val="tx1"/>
                  </a:solidFill>
                </a:ln>
                <a:solidFill>
                  <a:schemeClr val="bg1"/>
                </a:solidFill>
                <a:latin typeface="Berlin Sans FB Demi" panose="020E0802020502020306" pitchFamily="34" charset="0"/>
              </a:rPr>
              <a:t>DO NOT get out of your seat unless you have asked a member of staff</a:t>
            </a:r>
          </a:p>
        </p:txBody>
      </p:sp>
      <p:sp>
        <p:nvSpPr>
          <p:cNvPr id="46" name="TextBox 45">
            <a:extLst>
              <a:ext uri="{FF2B5EF4-FFF2-40B4-BE49-F238E27FC236}">
                <a16:creationId xmlns:a16="http://schemas.microsoft.com/office/drawing/2014/main" id="{30452BC2-6176-4D02-A85A-6ADF77F51242}"/>
              </a:ext>
            </a:extLst>
          </p:cNvPr>
          <p:cNvSpPr txBox="1"/>
          <p:nvPr/>
        </p:nvSpPr>
        <p:spPr>
          <a:xfrm>
            <a:off x="1961044" y="6298176"/>
            <a:ext cx="1250815" cy="507831"/>
          </a:xfrm>
          <a:prstGeom prst="rect">
            <a:avLst/>
          </a:prstGeom>
          <a:gradFill flip="none" rotWithShape="1">
            <a:gsLst>
              <a:gs pos="0">
                <a:schemeClr val="accent6">
                  <a:lumMod val="75000"/>
                  <a:tint val="66000"/>
                  <a:satMod val="160000"/>
                </a:schemeClr>
              </a:gs>
              <a:gs pos="50000">
                <a:schemeClr val="accent6">
                  <a:lumMod val="75000"/>
                  <a:tint val="44500"/>
                  <a:satMod val="160000"/>
                </a:schemeClr>
              </a:gs>
              <a:gs pos="100000">
                <a:schemeClr val="accent6">
                  <a:lumMod val="75000"/>
                  <a:tint val="23500"/>
                  <a:satMod val="160000"/>
                </a:schemeClr>
              </a:gs>
            </a:gsLst>
            <a:path path="circle">
              <a:fillToRect l="50000" t="50000" r="50000" b="50000"/>
            </a:path>
            <a:tileRect/>
          </a:gradFill>
          <a:effectLst>
            <a:glow rad="101600">
              <a:schemeClr val="accent6">
                <a:satMod val="175000"/>
                <a:alpha val="40000"/>
              </a:schemeClr>
            </a:glow>
            <a:softEdge rad="127000"/>
          </a:effectLst>
        </p:spPr>
        <p:txBody>
          <a:bodyPr wrap="square" rtlCol="0">
            <a:spAutoFit/>
          </a:bodyPr>
          <a:lstStyle/>
          <a:p>
            <a:pPr algn="ctr"/>
            <a:r>
              <a:rPr lang="en-US" sz="900" b="1" dirty="0">
                <a:solidFill>
                  <a:schemeClr val="bg1"/>
                </a:solidFill>
                <a:latin typeface="Berlin Sans FB" panose="020E0602020502020306" pitchFamily="34" charset="0"/>
              </a:rPr>
              <a:t>A quick introduction to Steven Berkoff</a:t>
            </a:r>
          </a:p>
        </p:txBody>
      </p:sp>
      <p:pic>
        <p:nvPicPr>
          <p:cNvPr id="51" name="Picture 10" descr="Free Person Walking Clipart, Download Free Clip Art, Free Clip Art on  Clipart Library">
            <a:extLst>
              <a:ext uri="{FF2B5EF4-FFF2-40B4-BE49-F238E27FC236}">
                <a16:creationId xmlns:a16="http://schemas.microsoft.com/office/drawing/2014/main" id="{BF8372DA-E9FC-4FAC-A035-D4DAF8FDE212}"/>
              </a:ext>
            </a:extLst>
          </p:cNvPr>
          <p:cNvPicPr>
            <a:picLocks noChangeAspect="1" noChangeArrowheads="1"/>
          </p:cNvPicPr>
          <p:nvPr/>
        </p:nvPicPr>
        <p:blipFill>
          <a:blip r:embed="rId27" cstate="print">
            <a:extLst>
              <a:ext uri="{BEBA8EAE-BF5A-486C-A8C5-ECC9F3942E4B}">
                <a14:imgProps xmlns:a14="http://schemas.microsoft.com/office/drawing/2010/main">
                  <a14:imgLayer r:embed="rId28">
                    <a14:imgEffect>
                      <a14:backgroundRemoval t="0" b="100000" l="595" r="100000">
                        <a14:foregroundMark x1="84524" y1="18640" x2="84524" y2="18640"/>
                      </a14:backgroundRemoval>
                    </a14:imgEffect>
                  </a14:imgLayer>
                </a14:imgProps>
              </a:ext>
              <a:ext uri="{28A0092B-C50C-407E-A947-70E740481C1C}">
                <a14:useLocalDpi xmlns:a14="http://schemas.microsoft.com/office/drawing/2010/main" val="0"/>
              </a:ext>
            </a:extLst>
          </a:blip>
          <a:srcRect/>
          <a:stretch>
            <a:fillRect/>
          </a:stretch>
        </p:blipFill>
        <p:spPr bwMode="auto">
          <a:xfrm>
            <a:off x="5838961" y="1702302"/>
            <a:ext cx="427209" cy="579783"/>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18" descr="Eyes Clipart Transparent Background and other clipart images on Cliparts  pub™"/>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rot="510789">
            <a:off x="2312912" y="5054123"/>
            <a:ext cx="568997" cy="303465"/>
          </a:xfrm>
          <a:prstGeom prst="rect">
            <a:avLst/>
          </a:prstGeom>
          <a:noFill/>
          <a:extLst>
            <a:ext uri="{909E8E84-426E-40DD-AFC4-6F175D3DCCD1}">
              <a14:hiddenFill xmlns:a14="http://schemas.microsoft.com/office/drawing/2010/main">
                <a:solidFill>
                  <a:srgbClr val="FFFFFF"/>
                </a:solidFill>
              </a14:hiddenFill>
            </a:ext>
          </a:extLst>
        </p:spPr>
      </p:pic>
      <p:sp>
        <p:nvSpPr>
          <p:cNvPr id="52" name="Rectangle 51">
            <a:extLst>
              <a:ext uri="{FF2B5EF4-FFF2-40B4-BE49-F238E27FC236}">
                <a16:creationId xmlns:a16="http://schemas.microsoft.com/office/drawing/2014/main" id="{A85245BD-FB7E-45E1-8D37-5C20393C2A21}"/>
              </a:ext>
            </a:extLst>
          </p:cNvPr>
          <p:cNvSpPr/>
          <p:nvPr/>
        </p:nvSpPr>
        <p:spPr>
          <a:xfrm>
            <a:off x="5758942" y="148831"/>
            <a:ext cx="959776" cy="861774"/>
          </a:xfrm>
          <a:prstGeom prst="rect">
            <a:avLst/>
          </a:prstGeom>
        </p:spPr>
        <p:txBody>
          <a:bodyPr wrap="square">
            <a:spAutoFit/>
          </a:bodyPr>
          <a:lstStyle/>
          <a:p>
            <a:pPr lvl="0" algn="ctr">
              <a:defRPr/>
            </a:pPr>
            <a:r>
              <a:rPr lang="en-GB" sz="1000" dirty="0">
                <a:ln>
                  <a:solidFill>
                    <a:schemeClr val="tx1"/>
                  </a:solidFill>
                </a:ln>
                <a:solidFill>
                  <a:schemeClr val="bg1"/>
                </a:solidFill>
                <a:latin typeface="Berlin Sans FB Demi" panose="020E0802020502020306" pitchFamily="34" charset="0"/>
              </a:rPr>
              <a:t>DO NOT put your feet up on the chair in front of you</a:t>
            </a:r>
          </a:p>
        </p:txBody>
      </p:sp>
      <p:sp>
        <p:nvSpPr>
          <p:cNvPr id="53" name="Rectangle 52">
            <a:extLst>
              <a:ext uri="{FF2B5EF4-FFF2-40B4-BE49-F238E27FC236}">
                <a16:creationId xmlns:a16="http://schemas.microsoft.com/office/drawing/2014/main" id="{DE08C4EF-2617-44F5-8A98-95298B2A93FC}"/>
              </a:ext>
            </a:extLst>
          </p:cNvPr>
          <p:cNvSpPr/>
          <p:nvPr/>
        </p:nvSpPr>
        <p:spPr>
          <a:xfrm>
            <a:off x="5549812" y="2328269"/>
            <a:ext cx="3569791" cy="276999"/>
          </a:xfrm>
          <a:prstGeom prst="rect">
            <a:avLst/>
          </a:prstGeom>
          <a:solidFill>
            <a:srgbClr val="92D050"/>
          </a:solidFill>
          <a:ln>
            <a:noFill/>
          </a:ln>
          <a:effectLst>
            <a:glow rad="228600">
              <a:schemeClr val="accent2">
                <a:satMod val="175000"/>
                <a:alpha val="40000"/>
              </a:schemeClr>
            </a:glow>
            <a:softEdge rad="127000"/>
          </a:effectLst>
        </p:spPr>
        <p:txBody>
          <a:bodyPr wrap="square">
            <a:spAutoFit/>
          </a:bodyPr>
          <a:lstStyle/>
          <a:p>
            <a:pPr algn="ctr"/>
            <a:r>
              <a:rPr lang="en-GB" sz="1200" dirty="0">
                <a:ln>
                  <a:solidFill>
                    <a:schemeClr val="tx1"/>
                  </a:solidFill>
                </a:ln>
                <a:solidFill>
                  <a:schemeClr val="bg1"/>
                </a:solidFill>
                <a:latin typeface="Berlin Sans FB Demi" panose="020E0802020502020306" pitchFamily="34" charset="0"/>
              </a:rPr>
              <a:t>BUT DO ENJOY YOURSELVES!</a:t>
            </a:r>
          </a:p>
        </p:txBody>
      </p:sp>
      <p:pic>
        <p:nvPicPr>
          <p:cNvPr id="5" name="Picture 4">
            <a:extLst>
              <a:ext uri="{FF2B5EF4-FFF2-40B4-BE49-F238E27FC236}">
                <a16:creationId xmlns:a16="http://schemas.microsoft.com/office/drawing/2014/main" id="{00930C76-1E59-4A9A-9738-D71B4A2B7506}"/>
              </a:ext>
            </a:extLst>
          </p:cNvPr>
          <p:cNvPicPr>
            <a:picLocks noChangeAspect="1"/>
          </p:cNvPicPr>
          <p:nvPr/>
        </p:nvPicPr>
        <p:blipFill>
          <a:blip r:embed="rId30"/>
          <a:stretch>
            <a:fillRect/>
          </a:stretch>
        </p:blipFill>
        <p:spPr>
          <a:xfrm>
            <a:off x="5883134" y="2930342"/>
            <a:ext cx="3212465" cy="3950875"/>
          </a:xfrm>
          <a:prstGeom prst="rect">
            <a:avLst/>
          </a:prstGeom>
          <a:ln>
            <a:noFill/>
          </a:ln>
          <a:effectLst>
            <a:softEdge rad="112500"/>
          </a:effectLst>
        </p:spPr>
      </p:pic>
      <p:pic>
        <p:nvPicPr>
          <p:cNvPr id="43" name="Graphic 42" descr="Lightbulb and gear">
            <a:extLst>
              <a:ext uri="{FF2B5EF4-FFF2-40B4-BE49-F238E27FC236}">
                <a16:creationId xmlns:a16="http://schemas.microsoft.com/office/drawing/2014/main" id="{223794A1-6AEF-4C07-B48C-665FA13407AB}"/>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8354639" y="2415621"/>
            <a:ext cx="820253" cy="881876"/>
          </a:xfrm>
          <a:prstGeom prst="rect">
            <a:avLst/>
          </a:prstGeom>
        </p:spPr>
      </p:pic>
    </p:spTree>
    <p:extLst>
      <p:ext uri="{BB962C8B-B14F-4D97-AF65-F5344CB8AC3E}">
        <p14:creationId xmlns:p14="http://schemas.microsoft.com/office/powerpoint/2010/main" val="4026795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lemental">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199</TotalTime>
  <Words>973</Words>
  <Application>Microsoft Office PowerPoint</Application>
  <PresentationFormat>On-screen Show (4:3)</PresentationFormat>
  <Paragraphs>81</Paragraphs>
  <Slides>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vt:i4>
      </vt:variant>
    </vt:vector>
  </HeadingPairs>
  <TitlesOfParts>
    <vt:vector size="10" baseType="lpstr">
      <vt:lpstr>Arial</vt:lpstr>
      <vt:lpstr>Berlin Sans FB</vt:lpstr>
      <vt:lpstr>Berlin Sans FB Demi</vt:lpstr>
      <vt:lpstr>Calibri</vt:lpstr>
      <vt:lpstr>Invite Engraved SF</vt:lpstr>
      <vt:lpstr>Palatino Linotype</vt:lpstr>
      <vt:lpstr>Wingdings</vt:lpstr>
      <vt:lpstr>Elemental</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Gash,Eleanor</dc:creator>
  <cp:lastModifiedBy>Sarah Walker</cp:lastModifiedBy>
  <cp:revision>23</cp:revision>
  <dcterms:created xsi:type="dcterms:W3CDTF">2020-10-13T07:51:54Z</dcterms:created>
  <dcterms:modified xsi:type="dcterms:W3CDTF">2021-10-19T14:37:55Z</dcterms:modified>
</cp:coreProperties>
</file>