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"/>
  </p:notesMasterIdLst>
  <p:sldIdLst>
    <p:sldId id="259" r:id="rId2"/>
    <p:sldId id="262" r:id="rId3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67" d="100"/>
          <a:sy n="67" d="100"/>
        </p:scale>
        <p:origin x="88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4502DF-6D65-4273-9F4B-9F445FA1A8C3}" type="datetimeFigureOut">
              <a:rPr lang="en-GB" smtClean="0"/>
              <a:t>16/02/2022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BF4C97-3F30-4EC8-8445-4CBFDE57EE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27610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65A7E-2B20-41A0-9E3B-E79BAF9B114D}" type="datetimeFigureOut">
              <a:rPr lang="en-GB" smtClean="0"/>
              <a:t>16/02/2022</a:t>
            </a:fld>
            <a:endParaRPr lang="en-GB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F04E2D-EBB4-41BD-A15C-FFE03A7D7A49}" type="slidenum">
              <a:rPr lang="en-GB" smtClean="0"/>
              <a:t>‹#›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6266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65A7E-2B20-41A0-9E3B-E79BAF9B114D}" type="datetimeFigureOut">
              <a:rPr lang="en-GB" smtClean="0"/>
              <a:t>16/02/2022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04E2D-EBB4-41BD-A15C-FFE03A7D7A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8981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65A7E-2B20-41A0-9E3B-E79BAF9B114D}" type="datetimeFigureOut">
              <a:rPr lang="en-GB" smtClean="0"/>
              <a:t>16/02/2022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04E2D-EBB4-41BD-A15C-FFE03A7D7A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8641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65A7E-2B20-41A0-9E3B-E79BAF9B114D}" type="datetimeFigureOut">
              <a:rPr lang="en-GB" smtClean="0"/>
              <a:t>16/02/2022</a:t>
            </a:fld>
            <a:endParaRPr lang="en-GB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F04E2D-EBB4-41BD-A15C-FFE03A7D7A49}" type="slidenum">
              <a:rPr lang="en-GB" smtClean="0"/>
              <a:t>‹#›</a:t>
            </a:fld>
            <a:endParaRPr lang="en-GB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6632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65A7E-2B20-41A0-9E3B-E79BAF9B114D}" type="datetimeFigureOut">
              <a:rPr lang="en-GB" smtClean="0"/>
              <a:t>16/02/2022</a:t>
            </a:fld>
            <a:endParaRPr lang="en-GB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F04E2D-EBB4-41BD-A15C-FFE03A7D7A49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209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65A7E-2B20-41A0-9E3B-E79BAF9B114D}" type="datetimeFigureOut">
              <a:rPr lang="en-GB" smtClean="0"/>
              <a:t>16/02/2022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F04E2D-EBB4-41BD-A15C-FFE03A7D7A49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2849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65A7E-2B20-41A0-9E3B-E79BAF9B114D}" type="datetimeFigureOut">
              <a:rPr lang="en-GB" smtClean="0"/>
              <a:t>16/02/2022</a:t>
            </a:fld>
            <a:endParaRPr lang="en-GB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F04E2D-EBB4-41BD-A15C-FFE03A7D7A49}" type="slidenum">
              <a:rPr lang="en-GB" smtClean="0"/>
              <a:t>‹#›</a:t>
            </a:fld>
            <a:endParaRPr lang="en-GB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2117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65A7E-2B20-41A0-9E3B-E79BAF9B114D}" type="datetimeFigureOut">
              <a:rPr lang="en-GB" smtClean="0"/>
              <a:t>16/02/2022</a:t>
            </a:fld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F04E2D-EBB4-41BD-A15C-FFE03A7D7A49}" type="slidenum">
              <a:rPr lang="en-GB" smtClean="0"/>
              <a:t>‹#›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2505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65A7E-2B20-41A0-9E3B-E79BAF9B114D}" type="datetimeFigureOut">
              <a:rPr lang="en-GB" smtClean="0"/>
              <a:t>16/02/2022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F04E2D-EBB4-41BD-A15C-FFE03A7D7A49}" type="slidenum">
              <a:rPr lang="en-GB" smtClean="0"/>
              <a:t>‹#›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901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65A7E-2B20-41A0-9E3B-E79BAF9B114D}" type="datetimeFigureOut">
              <a:rPr lang="en-GB" smtClean="0"/>
              <a:t>16/02/2022</a:t>
            </a:fld>
            <a:endParaRPr lang="en-GB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F04E2D-EBB4-41BD-A15C-FFE03A7D7A49}" type="slidenum">
              <a:rPr lang="en-GB" smtClean="0"/>
              <a:t>‹#›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416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65A7E-2B20-41A0-9E3B-E79BAF9B114D}" type="datetimeFigureOut">
              <a:rPr lang="en-GB" smtClean="0"/>
              <a:t>16/02/2022</a:t>
            </a:fld>
            <a:endParaRPr lang="en-GB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F04E2D-EBB4-41BD-A15C-FFE03A7D7A49}" type="slidenum">
              <a:rPr lang="en-GB" smtClean="0"/>
              <a:t>‹#›</a:t>
            </a:fld>
            <a:endParaRPr lang="en-GB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3754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3465A7E-2B20-41A0-9E3B-E79BAF9B114D}" type="datetimeFigureOut">
              <a:rPr lang="en-GB" smtClean="0"/>
              <a:t>16/02/2022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8CF04E2D-EBB4-41BD-A15C-FFE03A7D7A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08270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18" Type="http://schemas.openxmlformats.org/officeDocument/2006/relationships/image" Target="../media/image14.png"/><Relationship Id="rId3" Type="http://schemas.openxmlformats.org/officeDocument/2006/relationships/image" Target="../media/image3.png"/><Relationship Id="rId7" Type="http://schemas.openxmlformats.org/officeDocument/2006/relationships/image" Target="../media/image5.jpeg"/><Relationship Id="rId12" Type="http://schemas.microsoft.com/office/2007/relationships/hdphoto" Target="../media/hdphoto3.wdp"/><Relationship Id="rId17" Type="http://schemas.openxmlformats.org/officeDocument/2006/relationships/image" Target="../media/image13.svg"/><Relationship Id="rId2" Type="http://schemas.openxmlformats.org/officeDocument/2006/relationships/image" Target="../media/image2.png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1.png"/><Relationship Id="rId10" Type="http://schemas.openxmlformats.org/officeDocument/2006/relationships/image" Target="../media/image8.png"/><Relationship Id="rId19" Type="http://schemas.openxmlformats.org/officeDocument/2006/relationships/image" Target="../media/image15.png"/><Relationship Id="rId4" Type="http://schemas.microsoft.com/office/2007/relationships/hdphoto" Target="../media/hdphoto1.wdp"/><Relationship Id="rId9" Type="http://schemas.openxmlformats.org/officeDocument/2006/relationships/image" Target="../media/image7.png"/><Relationship Id="rId14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3.png"/><Relationship Id="rId3" Type="http://schemas.openxmlformats.org/officeDocument/2006/relationships/image" Target="../media/image17.png"/><Relationship Id="rId7" Type="http://schemas.openxmlformats.org/officeDocument/2006/relationships/image" Target="../media/image18.png"/><Relationship Id="rId12" Type="http://schemas.microsoft.com/office/2007/relationships/hdphoto" Target="../media/hdphoto5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11" Type="http://schemas.openxmlformats.org/officeDocument/2006/relationships/image" Target="../media/image22.png"/><Relationship Id="rId5" Type="http://schemas.openxmlformats.org/officeDocument/2006/relationships/image" Target="../media/image12.png"/><Relationship Id="rId10" Type="http://schemas.openxmlformats.org/officeDocument/2006/relationships/image" Target="../media/image21.svg"/><Relationship Id="rId4" Type="http://schemas.openxmlformats.org/officeDocument/2006/relationships/image" Target="../media/image2.png"/><Relationship Id="rId9" Type="http://schemas.openxmlformats.org/officeDocument/2006/relationships/image" Target="../media/image20.png"/><Relationship Id="rId1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loud 13"/>
          <p:cNvSpPr/>
          <p:nvPr/>
        </p:nvSpPr>
        <p:spPr>
          <a:xfrm rot="1297624">
            <a:off x="-10381" y="53141"/>
            <a:ext cx="2230337" cy="1611895"/>
          </a:xfrm>
          <a:prstGeom prst="cloud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pic>
        <p:nvPicPr>
          <p:cNvPr id="1028" name="Picture 4" descr="Light Clip Art | Clipart Panda - Free Clipart Images | Camera clip art,  Light clips, Free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7252" y="13725"/>
            <a:ext cx="3831293" cy="2178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82613" y="157787"/>
            <a:ext cx="2872446" cy="1157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Invite Engraved SF" pitchFamily="2" charset="0"/>
              </a:rPr>
              <a:t>The next scheme of learning is:</a:t>
            </a:r>
          </a:p>
          <a:p>
            <a:pPr algn="ctr"/>
            <a:endParaRPr lang="en-GB" sz="1400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Invite Engraved SF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n-GB" sz="2000" dirty="0">
                <a:effectLst>
                  <a:glow rad="228600">
                    <a:srgbClr val="FFC000">
                      <a:alpha val="40000"/>
                    </a:srgbClr>
                  </a:glow>
                </a:effectLst>
                <a:latin typeface="Invite Engraved SF" pitchFamily="2" charset="0"/>
              </a:rPr>
              <a:t>Titanic</a:t>
            </a:r>
          </a:p>
        </p:txBody>
      </p:sp>
      <p:sp>
        <p:nvSpPr>
          <p:cNvPr id="55" name="Rectangle 54"/>
          <p:cNvSpPr/>
          <p:nvPr/>
        </p:nvSpPr>
        <p:spPr>
          <a:xfrm>
            <a:off x="257327" y="1612989"/>
            <a:ext cx="281838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b="1" dirty="0">
                <a:solidFill>
                  <a:schemeClr val="bg1"/>
                </a:solidFill>
                <a:latin typeface="Berlin Sans FB" panose="020E0602020502020306" pitchFamily="34" charset="0"/>
              </a:rPr>
              <a:t>New Skill/Technique         Retrieval</a:t>
            </a:r>
          </a:p>
        </p:txBody>
      </p:sp>
      <p:sp>
        <p:nvSpPr>
          <p:cNvPr id="7" name="Rectangle 6"/>
          <p:cNvSpPr/>
          <p:nvPr/>
        </p:nvSpPr>
        <p:spPr>
          <a:xfrm>
            <a:off x="77345" y="1585424"/>
            <a:ext cx="179982" cy="251870"/>
          </a:xfrm>
          <a:prstGeom prst="rect">
            <a:avLst/>
          </a:prstGeom>
          <a:solidFill>
            <a:srgbClr val="0080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1771606" y="1593257"/>
            <a:ext cx="179982" cy="251870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30" name="Picture 6" descr="Iceberg White Vector Stock Illustrations – 5,003 Iceberg White Vector Stock  Illustrations, Vectors &amp;amp; Clipart - Dreamstime">
            <a:extLst>
              <a:ext uri="{FF2B5EF4-FFF2-40B4-BE49-F238E27FC236}">
                <a16:creationId xmlns:a16="http://schemas.microsoft.com/office/drawing/2014/main" id="{2A76BC0D-7E95-4A0F-A140-D8799F50BD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507" y="901329"/>
            <a:ext cx="2581171" cy="2581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7" name="Table 36">
            <a:extLst>
              <a:ext uri="{FF2B5EF4-FFF2-40B4-BE49-F238E27FC236}">
                <a16:creationId xmlns:a16="http://schemas.microsoft.com/office/drawing/2014/main" id="{EC30C3CB-303B-4012-9F12-DC2B8A2034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9089888"/>
              </p:ext>
            </p:extLst>
          </p:nvPr>
        </p:nvGraphicFramePr>
        <p:xfrm>
          <a:off x="-25251" y="1813563"/>
          <a:ext cx="5859527" cy="503071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364652">
                  <a:extLst>
                    <a:ext uri="{9D8B030D-6E8A-4147-A177-3AD203B41FA5}">
                      <a16:colId xmlns:a16="http://schemas.microsoft.com/office/drawing/2014/main" val="46091342"/>
                    </a:ext>
                  </a:extLst>
                </a:gridCol>
                <a:gridCol w="4494875">
                  <a:extLst>
                    <a:ext uri="{9D8B030D-6E8A-4147-A177-3AD203B41FA5}">
                      <a16:colId xmlns:a16="http://schemas.microsoft.com/office/drawing/2014/main" val="3326401382"/>
                    </a:ext>
                  </a:extLst>
                </a:gridCol>
              </a:tblGrid>
              <a:tr h="219163">
                <a:tc>
                  <a:txBody>
                    <a:bodyPr/>
                    <a:lstStyle/>
                    <a:p>
                      <a:pPr lvl="0" algn="l">
                        <a:defRPr/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Knowledge/</a:t>
                      </a:r>
                      <a:r>
                        <a:rPr lang="en-US" sz="8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skill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Definition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7958966"/>
                  </a:ext>
                </a:extLst>
              </a:tr>
              <a:tr h="34439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Stimuli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0" i="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The starting point, idea or inspiration for your devised </a:t>
                      </a:r>
                      <a:r>
                        <a:rPr lang="en-US" sz="800" b="1" i="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drama</a:t>
                      </a:r>
                      <a:r>
                        <a:rPr lang="en-US" sz="800" b="0" i="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It is what you base your</a:t>
                      </a:r>
                      <a:r>
                        <a:rPr lang="en-US" sz="800" b="0" i="0" kern="1200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800" b="1" i="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drama</a:t>
                      </a:r>
                      <a:r>
                        <a:rPr lang="en-US" sz="800" b="0" i="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around.</a:t>
                      </a:r>
                      <a:endParaRPr lang="en-GB" sz="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7623869"/>
                  </a:ext>
                </a:extLst>
              </a:tr>
              <a:tr h="30093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dirty="0">
                          <a:solidFill>
                            <a:srgbClr val="008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Sound design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rgbClr val="008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art and practice of creating sound tracks for a variety of needs in a performance.</a:t>
                      </a:r>
                      <a:endParaRPr lang="en-GB" sz="800" dirty="0">
                        <a:solidFill>
                          <a:srgbClr val="008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3630776"/>
                  </a:ext>
                </a:extLst>
              </a:tr>
              <a:tr h="54372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dirty="0">
                          <a:solidFill>
                            <a:srgbClr val="008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Levels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rgbClr val="008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Using different heights or levels onstage creates visual interest. It can also help to ensure that the audience see all of the action. Levels can be used to suggest status - meaning the power or authority one character has over another</a:t>
                      </a:r>
                      <a:r>
                        <a:rPr lang="en-US" sz="800" baseline="0" dirty="0">
                          <a:solidFill>
                            <a:srgbClr val="008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 can also be used to suggest various locations.</a:t>
                      </a:r>
                      <a:endParaRPr lang="en-GB" sz="800" dirty="0">
                        <a:solidFill>
                          <a:srgbClr val="008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9049860"/>
                  </a:ext>
                </a:extLst>
              </a:tr>
              <a:tr h="2169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 dirty="0">
                          <a:solidFill>
                            <a:srgbClr val="008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Mime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b="0" kern="1200" dirty="0"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When an actor performs without the use of dialogue</a:t>
                      </a:r>
                      <a:endParaRPr lang="en-GB" sz="800" b="0" dirty="0">
                        <a:solidFill>
                          <a:srgbClr val="008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2884855"/>
                  </a:ext>
                </a:extLst>
              </a:tr>
              <a:tr h="2191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dirty="0">
                          <a:solidFill>
                            <a:srgbClr val="008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Improvisation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kern="1200" dirty="0"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 very spontaneous performance without specific or scripted preparation.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9003549"/>
                  </a:ext>
                </a:extLst>
              </a:tr>
              <a:tr h="34439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 dirty="0">
                          <a:solidFill>
                            <a:srgbClr val="008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Placards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rgbClr val="008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printed or handwritten notice or sign used in a performance often to communicate a message to the audience.</a:t>
                      </a:r>
                      <a:endParaRPr lang="en-GB" sz="800" dirty="0">
                        <a:solidFill>
                          <a:srgbClr val="008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4518480"/>
                  </a:ext>
                </a:extLst>
              </a:tr>
              <a:tr h="30093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dirty="0">
                          <a:solidFill>
                            <a:srgbClr val="008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Gait</a:t>
                      </a:r>
                      <a:endParaRPr lang="en-US" sz="900" b="1" dirty="0">
                        <a:solidFill>
                          <a:srgbClr val="008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b="0" kern="1200" dirty="0"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en-GB" sz="900" b="0" kern="1200" baseline="0" dirty="0"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way an actor walks</a:t>
                      </a:r>
                      <a:endParaRPr lang="en-GB" sz="900" b="0" dirty="0">
                        <a:solidFill>
                          <a:srgbClr val="008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6323268"/>
                  </a:ext>
                </a:extLst>
              </a:tr>
              <a:tr h="34439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Physical Theatre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b="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Physical theatre is a well-known genre of theatrical performance that encompasses storytelling primarily through physical movement.</a:t>
                      </a:r>
                      <a:endParaRPr lang="en-GB" sz="8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1803396"/>
                  </a:ext>
                </a:extLst>
              </a:tr>
              <a:tr h="34439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Role Play</a:t>
                      </a:r>
                      <a:endParaRPr lang="en-US" sz="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Role play is the act of imitating the character and behaviour of someone who is different from yourself.</a:t>
                      </a:r>
                      <a:endParaRPr lang="en-GB" sz="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1408421"/>
                  </a:ext>
                </a:extLst>
              </a:tr>
              <a:tr h="41037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dirty="0">
                          <a:solidFill>
                            <a:srgbClr val="008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Debate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 formal discussion on a particular matter in a public meeting or legislative assembly, in which opposing arguments are put forward and which usually ends with a vote.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7843470"/>
                  </a:ext>
                </a:extLst>
              </a:tr>
              <a:tr h="2191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Narration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commentary delivered to accompany a performance.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5385292"/>
                  </a:ext>
                </a:extLst>
              </a:tr>
              <a:tr h="34439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 dirty="0">
                          <a:solidFill>
                            <a:srgbClr val="008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Flashback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b="0" kern="1200" dirty="0"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 flashback is an interjected scene that takes the narrative back in time from the current point in the story.</a:t>
                      </a:r>
                      <a:endParaRPr lang="en-GB" sz="800" b="0" dirty="0">
                        <a:solidFill>
                          <a:srgbClr val="008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2184800"/>
                  </a:ext>
                </a:extLst>
              </a:tr>
              <a:tr h="31478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Hot seating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 character is questioned by the group about his or her background, </a:t>
                      </a:r>
                      <a:r>
                        <a:rPr lang="en-US" sz="800" b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behaviour</a:t>
                      </a:r>
                      <a:r>
                        <a:rPr lang="en-US" sz="8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and motivation.</a:t>
                      </a:r>
                      <a:endParaRPr lang="en-GB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2038385"/>
                  </a:ext>
                </a:extLst>
              </a:tr>
              <a:tr h="2191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dirty="0">
                          <a:solidFill>
                            <a:srgbClr val="008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Characterisation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i="0" dirty="0">
                          <a:solidFill>
                            <a:srgbClr val="008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Developing and portraying a personality through voice and movement.</a:t>
                      </a:r>
                      <a:endParaRPr lang="en-GB" sz="800" i="0" dirty="0">
                        <a:solidFill>
                          <a:srgbClr val="008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5856299"/>
                  </a:ext>
                </a:extLst>
              </a:tr>
              <a:tr h="34439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dirty="0">
                          <a:solidFill>
                            <a:srgbClr val="008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Promenade theatre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0" dirty="0">
                          <a:solidFill>
                            <a:srgbClr val="008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 promenade theatre there is no formal stage, both the audience and the actors are placed in the same space.</a:t>
                      </a:r>
                      <a:endParaRPr lang="en-GB" sz="800" b="0" dirty="0">
                        <a:solidFill>
                          <a:srgbClr val="008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291684"/>
                  </a:ext>
                </a:extLst>
              </a:tr>
            </a:tbl>
          </a:graphicData>
        </a:graphic>
      </p:graphicFrame>
      <p:pic>
        <p:nvPicPr>
          <p:cNvPr id="2" name="Picture 4" descr="Titanic Facts For Kids | What Was The Titanic? | DK Find Out">
            <a:extLst>
              <a:ext uri="{FF2B5EF4-FFF2-40B4-BE49-F238E27FC236}">
                <a16:creationId xmlns:a16="http://schemas.microsoft.com/office/drawing/2014/main" id="{BA5607A3-39AB-42CA-AABC-9EA79028DD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79" b="90468" l="7240" r="96771">
                        <a14:foregroundMark x1="7240" y1="77123" x2="7240" y2="77123"/>
                        <a14:foregroundMark x1="8646" y1="82842" x2="8646" y2="82842"/>
                        <a14:foregroundMark x1="10104" y1="90641" x2="10104" y2="90641"/>
                        <a14:foregroundMark x1="13594" y1="89601" x2="13594" y2="89601"/>
                        <a14:foregroundMark x1="16198" y1="89601" x2="16198" y2="89601"/>
                        <a14:foregroundMark x1="17031" y1="89601" x2="17031" y2="89601"/>
                        <a14:foregroundMark x1="17917" y1="89601" x2="18802" y2="89601"/>
                        <a14:foregroundMark x1="23385" y1="89601" x2="23385" y2="89601"/>
                        <a14:foregroundMark x1="30312" y1="88735" x2="30312" y2="88735"/>
                        <a14:foregroundMark x1="30312" y1="88735" x2="30312" y2="88735"/>
                        <a14:foregroundMark x1="35521" y1="88735" x2="35521" y2="88735"/>
                        <a14:foregroundMark x1="88958" y1="83882" x2="88958" y2="83882"/>
                        <a14:foregroundMark x1="96771" y1="75217" x2="96771" y2="75217"/>
                        <a14:foregroundMark x1="94479" y1="73310" x2="94479" y2="73310"/>
                        <a14:foregroundMark x1="84948" y1="45407" x2="84948" y2="45407"/>
                        <a14:foregroundMark x1="84948" y1="45407" x2="84948" y2="45407"/>
                        <a14:foregroundMark x1="84948" y1="45407" x2="84948" y2="45407"/>
                        <a14:foregroundMark x1="84948" y1="45407" x2="84948" y2="45407"/>
                        <a14:foregroundMark x1="84948" y1="45407" x2="84948" y2="45407"/>
                        <a14:foregroundMark x1="84948" y1="45407" x2="84948" y2="45407"/>
                        <a14:foregroundMark x1="84948" y1="45407" x2="84948" y2="45407"/>
                        <a14:foregroundMark x1="84948" y1="45407" x2="84948" y2="45407"/>
                        <a14:foregroundMark x1="84948" y1="45407" x2="84948" y2="45407"/>
                        <a14:foregroundMark x1="22813" y1="9879" x2="22813" y2="9879"/>
                        <a14:foregroundMark x1="22813" y1="9879" x2="22813" y2="9879"/>
                        <a14:foregroundMark x1="22813" y1="9879" x2="22813" y2="9879"/>
                        <a14:foregroundMark x1="22813" y1="9879" x2="22813" y2="9879"/>
                        <a14:foregroundMark x1="22813" y1="9879" x2="22813" y2="9879"/>
                        <a14:foregroundMark x1="22813" y1="9879" x2="22813" y2="98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4472" y="1104150"/>
            <a:ext cx="2667413" cy="80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 descr="Alexander Central Auditorium / Theatre Etiquette">
            <a:extLst>
              <a:ext uri="{FF2B5EF4-FFF2-40B4-BE49-F238E27FC236}">
                <a16:creationId xmlns:a16="http://schemas.microsoft.com/office/drawing/2014/main" id="{A0A892F9-3E95-445F-A8AD-AF7493FBD0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953" y="-36292"/>
            <a:ext cx="3752534" cy="24450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8" descr="Free Person Talking Clipart, Download Free Clip Art, Free Clip Art on  Clipart Library">
            <a:extLst>
              <a:ext uri="{FF2B5EF4-FFF2-40B4-BE49-F238E27FC236}">
                <a16:creationId xmlns:a16="http://schemas.microsoft.com/office/drawing/2014/main" id="{FAA32AFF-1D40-4A92-8CA3-1A8A1B6B5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462" y="174917"/>
            <a:ext cx="709736" cy="612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A8CCCC01-AEFB-49A7-A838-36DBABFE541D}"/>
              </a:ext>
            </a:extLst>
          </p:cNvPr>
          <p:cNvSpPr/>
          <p:nvPr/>
        </p:nvSpPr>
        <p:spPr>
          <a:xfrm>
            <a:off x="7824933" y="88341"/>
            <a:ext cx="133844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GB" sz="11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Berlin Sans FB Demi" panose="020E0802020502020306" pitchFamily="34" charset="0"/>
              </a:rPr>
              <a:t>DO NOT talk/shout whilst watching a performance/show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25B4DC96-7C79-4129-99AC-226D2384E30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90171" y="190031"/>
            <a:ext cx="596579" cy="612702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DFA3196E-926D-41CC-9BB2-714CC7088D4D}"/>
              </a:ext>
            </a:extLst>
          </p:cNvPr>
          <p:cNvSpPr/>
          <p:nvPr/>
        </p:nvSpPr>
        <p:spPr>
          <a:xfrm>
            <a:off x="6868687" y="122557"/>
            <a:ext cx="83308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GB" sz="11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Berlin Sans FB Demi" panose="020E0802020502020306" pitchFamily="34" charset="0"/>
              </a:rPr>
              <a:t>Turn OFF your phone</a:t>
            </a:r>
          </a:p>
        </p:txBody>
      </p:sp>
      <p:pic>
        <p:nvPicPr>
          <p:cNvPr id="26" name="Picture 6" descr="Feetsies | Free Images at Clker.com - vector clip art online, royalty free  &amp; public domain | Clip art, Feet, Free clip art">
            <a:extLst>
              <a:ext uri="{FF2B5EF4-FFF2-40B4-BE49-F238E27FC236}">
                <a16:creationId xmlns:a16="http://schemas.microsoft.com/office/drawing/2014/main" id="{0F42F9BB-24BB-40D2-8A92-166CD2F820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3591" y="-92084"/>
            <a:ext cx="834526" cy="1103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2" descr="Free Garbage Cliparts, Download Free Clip Art, Free Clip Art on Clipart  Library">
            <a:extLst>
              <a:ext uri="{FF2B5EF4-FFF2-40B4-BE49-F238E27FC236}">
                <a16:creationId xmlns:a16="http://schemas.microsoft.com/office/drawing/2014/main" id="{0BCFC843-79E1-4C16-8AC3-3A9777B397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" b="90000" l="500" r="100000">
                        <a14:foregroundMark x1="63500" y1="32000" x2="63500" y2="32000"/>
                        <a14:foregroundMark x1="70500" y1="33667" x2="70500" y2="33667"/>
                        <a14:foregroundMark x1="72000" y1="32000" x2="72000" y2="32000"/>
                        <a14:foregroundMark x1="67500" y1="31667" x2="67500" y2="31667"/>
                        <a14:foregroundMark x1="60500" y1="37000" x2="60500" y2="37000"/>
                        <a14:foregroundMark x1="58500" y1="37667" x2="58500" y2="37667"/>
                        <a14:foregroundMark x1="63500" y1="40333" x2="63500" y2="40333"/>
                        <a14:foregroundMark x1="68500" y1="41000" x2="68500" y2="41000"/>
                        <a14:foregroundMark x1="70500" y1="39000" x2="70500" y2="39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8404" y="1478475"/>
            <a:ext cx="690903" cy="1036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24D0D014-41E6-42FD-8673-F4ACBC6309E1}"/>
              </a:ext>
            </a:extLst>
          </p:cNvPr>
          <p:cNvSpPr/>
          <p:nvPr/>
        </p:nvSpPr>
        <p:spPr>
          <a:xfrm>
            <a:off x="8384875" y="1293411"/>
            <a:ext cx="759125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1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Berlin Sans FB Demi" panose="020E0802020502020306" pitchFamily="34" charset="0"/>
              </a:rPr>
              <a:t>DO NOT leave any rubbish behind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E79F0C7-CBE7-4732-A52F-97030B95463E}"/>
              </a:ext>
            </a:extLst>
          </p:cNvPr>
          <p:cNvSpPr/>
          <p:nvPr/>
        </p:nvSpPr>
        <p:spPr>
          <a:xfrm>
            <a:off x="5860950" y="1817868"/>
            <a:ext cx="252392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1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Berlin Sans FB Demi" panose="020E0802020502020306" pitchFamily="34" charset="0"/>
              </a:rPr>
              <a:t>DO NOT get out of your seat unless you have asked a member of staff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BA70F99-D7E0-4034-A0FA-49447B6C1482}"/>
              </a:ext>
            </a:extLst>
          </p:cNvPr>
          <p:cNvSpPr/>
          <p:nvPr/>
        </p:nvSpPr>
        <p:spPr>
          <a:xfrm>
            <a:off x="5523306" y="251849"/>
            <a:ext cx="957856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GB" sz="11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Berlin Sans FB Demi" panose="020E0802020502020306" pitchFamily="34" charset="0"/>
              </a:rPr>
              <a:t>DO NOT put your feet up on the chair in front of you</a:t>
            </a:r>
          </a:p>
        </p:txBody>
      </p:sp>
      <p:pic>
        <p:nvPicPr>
          <p:cNvPr id="32" name="Picture 10" descr="Free Person Walking Clipart, Download Free Clip Art, Free Clip Art on  Clipart Library">
            <a:extLst>
              <a:ext uri="{FF2B5EF4-FFF2-40B4-BE49-F238E27FC236}">
                <a16:creationId xmlns:a16="http://schemas.microsoft.com/office/drawing/2014/main" id="{BD342615-51D5-460A-AE73-BD30366B5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595" r="100000">
                        <a14:foregroundMark x1="84524" y1="18640" x2="84524" y2="186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7591" y="1758341"/>
            <a:ext cx="351196" cy="47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Explosion: 14 Points 39">
            <a:extLst>
              <a:ext uri="{FF2B5EF4-FFF2-40B4-BE49-F238E27FC236}">
                <a16:creationId xmlns:a16="http://schemas.microsoft.com/office/drawing/2014/main" id="{77EF25C7-1459-4DC2-A00B-1B442FA7A404}"/>
              </a:ext>
            </a:extLst>
          </p:cNvPr>
          <p:cNvSpPr/>
          <p:nvPr/>
        </p:nvSpPr>
        <p:spPr>
          <a:xfrm>
            <a:off x="5668545" y="2205099"/>
            <a:ext cx="1986861" cy="1314331"/>
          </a:xfrm>
          <a:prstGeom prst="irregularSeal2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GB" sz="16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Berlin Sans FB Demi" panose="020E0802020502020306" pitchFamily="34" charset="0"/>
              </a:rPr>
              <a:t>Stage Types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0DD2D6B6-B349-496D-A3D8-AE0428E20B7C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t="28996" r="53738" b="38623"/>
          <a:stretch/>
        </p:blipFill>
        <p:spPr>
          <a:xfrm>
            <a:off x="5858969" y="3504973"/>
            <a:ext cx="1842806" cy="1254014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484755E8-7C7E-457A-B71E-E11D2C14FCFB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55030" r="-600" b="70045"/>
          <a:stretch/>
        </p:blipFill>
        <p:spPr>
          <a:xfrm>
            <a:off x="7255340" y="2349001"/>
            <a:ext cx="1801244" cy="1180965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ED36B4EB-3CDA-4A28-A6C7-5BB1D447A52B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54356" t="29954" b="37665"/>
          <a:stretch/>
        </p:blipFill>
        <p:spPr>
          <a:xfrm>
            <a:off x="5787106" y="5651103"/>
            <a:ext cx="1842805" cy="1206897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FF5D7A6E-E422-4CE9-8386-7222E363E6F2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t="61377" r="55140"/>
          <a:stretch/>
        </p:blipFill>
        <p:spPr>
          <a:xfrm>
            <a:off x="7278107" y="4726821"/>
            <a:ext cx="1849421" cy="1150834"/>
          </a:xfrm>
          <a:prstGeom prst="rect">
            <a:avLst/>
          </a:prstGeom>
        </p:spPr>
      </p:pic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E3832671-EE9B-4D77-A9A8-02F566934B47}"/>
              </a:ext>
            </a:extLst>
          </p:cNvPr>
          <p:cNvSpPr/>
          <p:nvPr/>
        </p:nvSpPr>
        <p:spPr>
          <a:xfrm>
            <a:off x="7629911" y="3503925"/>
            <a:ext cx="1509927" cy="1200423"/>
          </a:xfrm>
          <a:prstGeom prst="cloudCallout">
            <a:avLst>
              <a:gd name="adj1" fmla="val -52110"/>
              <a:gd name="adj2" fmla="val 49695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1: Research Shakespeare's ‘The Globe Theatre’.</a:t>
            </a:r>
          </a:p>
        </p:txBody>
      </p:sp>
      <p:pic>
        <p:nvPicPr>
          <p:cNvPr id="45" name="Graphic 44" descr="Lightbulb and gear">
            <a:extLst>
              <a:ext uri="{FF2B5EF4-FFF2-40B4-BE49-F238E27FC236}">
                <a16:creationId xmlns:a16="http://schemas.microsoft.com/office/drawing/2014/main" id="{33687526-E9AB-49B3-BCD0-CDB87230942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 rot="20904830">
            <a:off x="7605635" y="3380497"/>
            <a:ext cx="539316" cy="539316"/>
          </a:xfrm>
          <a:prstGeom prst="rect">
            <a:avLst/>
          </a:prstGeom>
        </p:spPr>
      </p:pic>
      <p:sp>
        <p:nvSpPr>
          <p:cNvPr id="46" name="Thought Bubble: Cloud 45">
            <a:extLst>
              <a:ext uri="{FF2B5EF4-FFF2-40B4-BE49-F238E27FC236}">
                <a16:creationId xmlns:a16="http://schemas.microsoft.com/office/drawing/2014/main" id="{CC377601-FFF9-410B-8E28-22C11C6546BC}"/>
              </a:ext>
            </a:extLst>
          </p:cNvPr>
          <p:cNvSpPr/>
          <p:nvPr/>
        </p:nvSpPr>
        <p:spPr>
          <a:xfrm>
            <a:off x="5815808" y="4759891"/>
            <a:ext cx="1439532" cy="866282"/>
          </a:xfrm>
          <a:prstGeom prst="cloudCallout">
            <a:avLst>
              <a:gd name="adj1" fmla="val 49291"/>
              <a:gd name="adj2" fmla="val 56781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Write down 3 interesting facts about it and share with your family!</a:t>
            </a:r>
          </a:p>
        </p:txBody>
      </p:sp>
      <p:sp>
        <p:nvSpPr>
          <p:cNvPr id="48" name="Thought Bubble: Cloud 47">
            <a:extLst>
              <a:ext uri="{FF2B5EF4-FFF2-40B4-BE49-F238E27FC236}">
                <a16:creationId xmlns:a16="http://schemas.microsoft.com/office/drawing/2014/main" id="{EE78299B-9DEC-493B-968B-46AE64DE7862}"/>
              </a:ext>
            </a:extLst>
          </p:cNvPr>
          <p:cNvSpPr/>
          <p:nvPr/>
        </p:nvSpPr>
        <p:spPr>
          <a:xfrm>
            <a:off x="7556972" y="5847366"/>
            <a:ext cx="963646" cy="1010633"/>
          </a:xfrm>
          <a:prstGeom prst="cloudCallout">
            <a:avLst>
              <a:gd name="adj1" fmla="val -58237"/>
              <a:gd name="adj2" fmla="val -50131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00" dirty="0">
              <a:solidFill>
                <a:sysClr val="windowText" lastClr="000000"/>
              </a:solidFill>
            </a:endParaRP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4A8260A9-F1F8-48EB-B80C-8467286CAA92}"/>
              </a:ext>
            </a:extLst>
          </p:cNvPr>
          <p:cNvPicPr>
            <a:picLocks noChangeAspect="1"/>
          </p:cNvPicPr>
          <p:nvPr/>
        </p:nvPicPr>
        <p:blipFill rotWithShape="1">
          <a:blip r:embed="rId18"/>
          <a:srcRect l="4157" t="5478" r="8117" b="7746"/>
          <a:stretch/>
        </p:blipFill>
        <p:spPr>
          <a:xfrm>
            <a:off x="8182197" y="5921604"/>
            <a:ext cx="924526" cy="877578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47BFB33-AAC9-46FD-8507-E497746C113A}"/>
              </a:ext>
            </a:extLst>
          </p:cNvPr>
          <p:cNvSpPr txBox="1"/>
          <p:nvPr/>
        </p:nvSpPr>
        <p:spPr>
          <a:xfrm>
            <a:off x="7597102" y="5992231"/>
            <a:ext cx="708135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Scan the QR code and complete the tasks!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9A44D7-9DE7-424D-B7C4-6E59C112418E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44945" y="699997"/>
            <a:ext cx="839788" cy="83130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F06017A-B23B-4E08-B127-AAAD392F2872}"/>
              </a:ext>
            </a:extLst>
          </p:cNvPr>
          <p:cNvSpPr txBox="1"/>
          <p:nvPr/>
        </p:nvSpPr>
        <p:spPr>
          <a:xfrm>
            <a:off x="-57158" y="178792"/>
            <a:ext cx="199199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Gateacre Drama Departments: The Drama Maga-Scene</a:t>
            </a:r>
          </a:p>
        </p:txBody>
      </p:sp>
    </p:spTree>
    <p:extLst>
      <p:ext uri="{BB962C8B-B14F-4D97-AF65-F5344CB8AC3E}">
        <p14:creationId xmlns:p14="http://schemas.microsoft.com/office/powerpoint/2010/main" val="4160471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rcRect t="2536" b="8698"/>
          <a:stretch/>
        </p:blipFill>
        <p:spPr>
          <a:xfrm>
            <a:off x="-110328" y="3836144"/>
            <a:ext cx="5455923" cy="3021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10624" t="25364" r="49917" b="41540"/>
          <a:stretch/>
        </p:blipFill>
        <p:spPr>
          <a:xfrm>
            <a:off x="-110327" y="1016365"/>
            <a:ext cx="5455923" cy="28778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4" descr="Light Clip Art | Clipart Panda - Free Clipart Images | Camera clip art,  Light clips, Free clip 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19" y="17226"/>
            <a:ext cx="4210116" cy="1710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899153" y="104163"/>
            <a:ext cx="2550648" cy="1123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Invite Engraved SF" pitchFamily="2" charset="0"/>
              </a:rPr>
              <a:t>Key performance terminology for this term:</a:t>
            </a:r>
            <a:endParaRPr lang="en-GB" sz="1600" dirty="0">
              <a:effectLst>
                <a:glow rad="228600">
                  <a:srgbClr val="FFC000">
                    <a:alpha val="40000"/>
                  </a:srgbClr>
                </a:glow>
              </a:effectLst>
              <a:latin typeface="Invite Engraved SF" pitchFamily="2" charset="0"/>
            </a:endParaRPr>
          </a:p>
          <a:p>
            <a:pPr algn="ctr">
              <a:lnSpc>
                <a:spcPct val="150000"/>
              </a:lnSpc>
            </a:pPr>
            <a:endParaRPr lang="en-GB" sz="1400" dirty="0">
              <a:effectLst>
                <a:glow rad="228600">
                  <a:srgbClr val="FFC000">
                    <a:alpha val="40000"/>
                  </a:srgbClr>
                </a:glow>
              </a:effectLst>
              <a:latin typeface="Invite Engraved SF" pitchFamily="2" charset="0"/>
            </a:endParaRPr>
          </a:p>
        </p:txBody>
      </p:sp>
      <p:pic>
        <p:nvPicPr>
          <p:cNvPr id="14" name="Graphic 13" descr="Lightbulb and gear">
            <a:extLst>
              <a:ext uri="{FF2B5EF4-FFF2-40B4-BE49-F238E27FC236}">
                <a16:creationId xmlns:a16="http://schemas.microsoft.com/office/drawing/2014/main" id="{BFBC1863-E17D-4F08-975A-9E53F37B64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0904830">
            <a:off x="2355573" y="3343832"/>
            <a:ext cx="913926" cy="91392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C24AD22-C175-4BD3-A9F6-DAD335FAB8B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24155"/>
          <a:stretch/>
        </p:blipFill>
        <p:spPr>
          <a:xfrm>
            <a:off x="5378434" y="157322"/>
            <a:ext cx="3663308" cy="2437748"/>
          </a:xfrm>
          <a:prstGeom prst="rect">
            <a:avLst/>
          </a:prstGeom>
        </p:spPr>
      </p:pic>
      <p:pic>
        <p:nvPicPr>
          <p:cNvPr id="1026" name="Picture 2" descr="Vector Library Download Actor Clipart Drama Performance - Musical Theater  Clipart - Png Download - Full Size Clipart (#292952) - PinClipart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431" y="51522"/>
            <a:ext cx="1858234" cy="1211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ounded Rectangle 4">
            <a:extLst>
              <a:ext uri="{FF2B5EF4-FFF2-40B4-BE49-F238E27FC236}">
                <a16:creationId xmlns:a16="http://schemas.microsoft.com/office/drawing/2014/main" id="{918D55A3-7F86-4FE0-B251-B7F854298989}"/>
              </a:ext>
            </a:extLst>
          </p:cNvPr>
          <p:cNvSpPr/>
          <p:nvPr/>
        </p:nvSpPr>
        <p:spPr>
          <a:xfrm>
            <a:off x="5862348" y="17226"/>
            <a:ext cx="2857320" cy="28381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glow rad="63500">
              <a:schemeClr val="accent5">
                <a:satMod val="175000"/>
                <a:alpha val="40000"/>
              </a:schemeClr>
            </a:glo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Stage positioning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EF833F0-9319-4946-888E-CD6EB10D91FA}"/>
              </a:ext>
            </a:extLst>
          </p:cNvPr>
          <p:cNvSpPr/>
          <p:nvPr/>
        </p:nvSpPr>
        <p:spPr>
          <a:xfrm>
            <a:off x="8000328" y="270976"/>
            <a:ext cx="817275" cy="456763"/>
          </a:xfrm>
          <a:prstGeom prst="rect">
            <a:avLst/>
          </a:prstGeom>
          <a:solidFill>
            <a:srgbClr val="E8E2ED"/>
          </a:solidFill>
          <a:ln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8" name="Graphic 17" descr="Drama">
            <a:extLst>
              <a:ext uri="{FF2B5EF4-FFF2-40B4-BE49-F238E27FC236}">
                <a16:creationId xmlns:a16="http://schemas.microsoft.com/office/drawing/2014/main" id="{52631DAB-6F3D-4D92-8BC2-A0F63BDEF2D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098264" y="195569"/>
            <a:ext cx="621404" cy="621404"/>
          </a:xfrm>
          <a:prstGeom prst="rect">
            <a:avLst/>
          </a:prstGeom>
        </p:spPr>
      </p:pic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ABE59CEC-F43D-4B21-913F-7C5B7B8E96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8311600"/>
              </p:ext>
            </p:extLst>
          </p:nvPr>
        </p:nvGraphicFramePr>
        <p:xfrm>
          <a:off x="5282377" y="2429620"/>
          <a:ext cx="3834370" cy="437685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46816">
                  <a:extLst>
                    <a:ext uri="{9D8B030D-6E8A-4147-A177-3AD203B41FA5}">
                      <a16:colId xmlns:a16="http://schemas.microsoft.com/office/drawing/2014/main" val="1955688209"/>
                    </a:ext>
                  </a:extLst>
                </a:gridCol>
                <a:gridCol w="3087554">
                  <a:extLst>
                    <a:ext uri="{9D8B030D-6E8A-4147-A177-3AD203B41FA5}">
                      <a16:colId xmlns:a16="http://schemas.microsoft.com/office/drawing/2014/main" val="534439190"/>
                    </a:ext>
                  </a:extLst>
                </a:gridCol>
              </a:tblGrid>
              <a:tr h="310967"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Tasks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3883890"/>
                  </a:ext>
                </a:extLst>
              </a:tr>
              <a:tr h="1562608">
                <a:tc>
                  <a:txBody>
                    <a:bodyPr/>
                    <a:lstStyle/>
                    <a:p>
                      <a:r>
                        <a:rPr lang="en-GB" sz="1050" b="1" u="sng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Week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Watch the two videos on the QR codes below and write down new information you have learnt!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7958258"/>
                  </a:ext>
                </a:extLst>
              </a:tr>
              <a:tr h="559740">
                <a:tc>
                  <a:txBody>
                    <a:bodyPr/>
                    <a:lstStyle/>
                    <a:p>
                      <a:r>
                        <a:rPr lang="en-GB" sz="1050" b="1" u="sng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Week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What stage position are our pesky drama faces covering? Create your own ‘Stage Position Puzzle’ and test your family!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5796505"/>
                  </a:ext>
                </a:extLst>
              </a:tr>
              <a:tr h="559740">
                <a:tc>
                  <a:txBody>
                    <a:bodyPr/>
                    <a:lstStyle/>
                    <a:p>
                      <a:r>
                        <a:rPr lang="en-GB" sz="1050" b="1" u="sng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Week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Write out the skills you have explored so far this term and try, by memory to describe what they are – using your KO only when you feel necessary!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6999713"/>
                  </a:ext>
                </a:extLst>
              </a:tr>
              <a:tr h="824062">
                <a:tc>
                  <a:txBody>
                    <a:bodyPr/>
                    <a:lstStyle/>
                    <a:p>
                      <a:r>
                        <a:rPr lang="en-GB" sz="1050" b="1" u="sng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Week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Description: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</a:t>
                      </a:r>
                      <a:r>
                        <a:rPr lang="en-US" sz="9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formal discussion on a particular matter in a public meeting or legislative assembly, in which opposing arguments are put forward and which usually ends with a vote.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What is the skill?</a:t>
                      </a: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7600034"/>
                  </a:ext>
                </a:extLst>
              </a:tr>
              <a:tr h="559740">
                <a:tc>
                  <a:txBody>
                    <a:bodyPr/>
                    <a:lstStyle/>
                    <a:p>
                      <a:r>
                        <a:rPr lang="en-GB" sz="1050" b="1" u="sng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Week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You have bagged yourself a 1</a:t>
                      </a:r>
                      <a:r>
                        <a:rPr lang="en-GB" sz="1000" baseline="30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</a:t>
                      </a: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class ticket on the Titanic – write a monologue. How are you feeling? What do you expect? Why are you going to America?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9868613"/>
                  </a:ext>
                </a:extLst>
              </a:tr>
            </a:tbl>
          </a:graphicData>
        </a:graphic>
      </p:graphicFrame>
      <p:pic>
        <p:nvPicPr>
          <p:cNvPr id="12" name="Picture 4" descr="Brain Clipart Emoji - Brain Talking Cartoon - Png Download (#1210336) -  PinClipart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791" b="94353" l="3523" r="963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42144">
            <a:off x="5168196" y="1874357"/>
            <a:ext cx="964979" cy="796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F8970EF-D729-4E73-8278-8FECE91FEEE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109930" y="3121659"/>
            <a:ext cx="1121240" cy="10724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8D49EBE-257B-43D6-B919-45AB49DC941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752110" y="3121659"/>
            <a:ext cx="1072490" cy="1072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0104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Elemental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570</Words>
  <Application>Microsoft Office PowerPoint</Application>
  <PresentationFormat>On-screen Show (4:3)</PresentationFormat>
  <Paragraphs>66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Arial</vt:lpstr>
      <vt:lpstr>Berlin Sans FB</vt:lpstr>
      <vt:lpstr>Berlin Sans FB Demi</vt:lpstr>
      <vt:lpstr>Calibri</vt:lpstr>
      <vt:lpstr>Invite Engraved SF</vt:lpstr>
      <vt:lpstr>Palatino Linotype</vt:lpstr>
      <vt:lpstr>Wingdings</vt:lpstr>
      <vt:lpstr>1_Elemental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Gash,Eleanor</dc:creator>
  <cp:lastModifiedBy>Sarah Walker</cp:lastModifiedBy>
  <cp:revision>35</cp:revision>
  <cp:lastPrinted>2020-12-11T11:32:25Z</cp:lastPrinted>
  <dcterms:created xsi:type="dcterms:W3CDTF">2020-09-03T11:41:40Z</dcterms:created>
  <dcterms:modified xsi:type="dcterms:W3CDTF">2022-02-16T09:33:52Z</dcterms:modified>
</cp:coreProperties>
</file>