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1" r:id="rId2"/>
    <p:sldId id="260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FF"/>
    <a:srgbClr val="E8E2ED"/>
    <a:srgbClr val="FF3300"/>
    <a:srgbClr val="784B90"/>
    <a:srgbClr val="CC0099"/>
    <a:srgbClr val="E6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24" Type="http://schemas.microsoft.com/office/2007/relationships/hdphoto" Target="../media/hdphoto8.wdp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exander Central Auditorium / Theatre Etiq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97" y="1678401"/>
            <a:ext cx="4042755" cy="263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71338"/>
              </p:ext>
            </p:extLst>
          </p:nvPr>
        </p:nvGraphicFramePr>
        <p:xfrm>
          <a:off x="0" y="1885535"/>
          <a:ext cx="5121741" cy="4970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5842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3885899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38691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900" b="0" i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Gesture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acting gesture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as a sign that communicates a character's action, state of mind and relationship with other characters to an audience.</a:t>
                      </a:r>
                      <a:endParaRPr lang="en-GB" sz="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900" b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GB" sz="900" b="1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Prop</a:t>
                      </a:r>
                      <a:endParaRPr lang="en-GB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genre (type) of drama that tells a story using over exaggerated movement. and physicality. Body as Prop Using your body to create props and objects on stage.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217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spontaneous performance without specific or scripted preparation.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277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the process in which something changes from one state to another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we move to on and around the stage avoiding the blocking  another actor.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theatre</a:t>
                      </a:r>
                      <a:r>
                        <a:rPr lang="en-GB" sz="9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a well-known genre of theatrical performance that encompasses storytelling primarily through </a:t>
                      </a:r>
                      <a:r>
                        <a:rPr lang="en-GB" sz="9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  <a:r>
                        <a:rPr lang="en-GB" sz="9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movement.</a:t>
                      </a:r>
                      <a:endParaRPr lang="en-GB" sz="3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 play is the act of imitating the character and behaviour of someone who is different from yourself.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Promenade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promenade theatre there is no formal stage, both the audience and the actors are placed in the same space.</a:t>
                      </a:r>
                      <a:endParaRPr lang="en-GB" sz="9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49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Motion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Performing in manner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whereby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action appears much slower than in real life.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</a:tbl>
          </a:graphicData>
        </a:graphic>
      </p:graphicFrame>
      <p:sp>
        <p:nvSpPr>
          <p:cNvPr id="14" name="Cloud 13"/>
          <p:cNvSpPr/>
          <p:nvPr/>
        </p:nvSpPr>
        <p:spPr>
          <a:xfrm rot="1297624">
            <a:off x="-10381" y="53141"/>
            <a:ext cx="2230337" cy="1611895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52" y="13725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010" y="162621"/>
            <a:ext cx="28724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two schemes are: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Charlie and the chocolate factory &amp;</a:t>
            </a:r>
          </a:p>
          <a:p>
            <a:pPr algn="ctr">
              <a:lnSpc>
                <a:spcPct val="150000"/>
              </a:lnSpc>
            </a:pPr>
            <a:r>
              <a:rPr lang="en-GB" sz="14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Physical Theatre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324663" y="-145020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45" y="69644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pic>
        <p:nvPicPr>
          <p:cNvPr id="1032" name="Picture 8" descr="Free Person Talking Clipart, Download Free Clip Art, Free Clip Art on  Clip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93" y="1837294"/>
            <a:ext cx="758128" cy="6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473" y="982623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pic>
        <p:nvPicPr>
          <p:cNvPr id="4" name="Picture 4" descr="Free Free Cell Phone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15" y="1902493"/>
            <a:ext cx="677722" cy="6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7110" y="1227701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74828" y="1884088"/>
            <a:ext cx="13862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pic>
        <p:nvPicPr>
          <p:cNvPr id="1036" name="Picture 12" descr="Free Garbag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07" y="3374113"/>
            <a:ext cx="762764" cy="11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696885" y="1929919"/>
            <a:ext cx="93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pic>
        <p:nvPicPr>
          <p:cNvPr id="1030" name="Picture 6" descr="Feetsies | Free Images at Clker.com - vector clip art online, royalty free  &amp; public domain | Clip art, Feet, Free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81" y="1620076"/>
            <a:ext cx="1100639" cy="14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158130" y="3280281"/>
            <a:ext cx="1002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96465" y="3665122"/>
            <a:ext cx="2736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22061" y="2064035"/>
            <a:ext cx="1265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0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1034" name="Picture 10" descr="Free Person Walking Clipart, Download Free Clip Art, Free Clip Art on  Clipart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25" y="3490021"/>
            <a:ext cx="463185" cy="6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343283" y="4307637"/>
            <a:ext cx="3569791" cy="2769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10653" y="5215659"/>
            <a:ext cx="1671767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Willy Wonka and the Chocolate Factory 1971</a:t>
            </a:r>
          </a:p>
        </p:txBody>
      </p:sp>
      <p:pic>
        <p:nvPicPr>
          <p:cNvPr id="39" name="Picture 14" descr="Web App Video Stream - Vector Old Tv Png , Free Transparent Clipart -  ClipartKe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741" l="3667" r="96444">
                        <a14:foregroundMark x1="33444" y1="6990" x2="33444" y2="6990"/>
                        <a14:foregroundMark x1="40889" y1="12965" x2="40889" y2="12965"/>
                        <a14:foregroundMark x1="42556" y1="14543" x2="42556" y2="14543"/>
                        <a14:foregroundMark x1="38889" y1="11274" x2="38889" y2="11274"/>
                        <a14:foregroundMark x1="38000" y1="10710" x2="38000" y2="10710"/>
                        <a14:foregroundMark x1="37333" y1="10147" x2="37333" y2="10147"/>
                        <a14:foregroundMark x1="36667" y1="9357" x2="36667" y2="9357"/>
                        <a14:foregroundMark x1="35778" y1="8794" x2="35778" y2="8794"/>
                        <a14:foregroundMark x1="53222" y1="15220" x2="53222" y2="15220"/>
                        <a14:foregroundMark x1="57556" y1="11612" x2="57556" y2="11612"/>
                        <a14:foregroundMark x1="58667" y1="10936" x2="58667" y2="10936"/>
                        <a14:foregroundMark x1="59222" y1="9921" x2="59222" y2="9921"/>
                        <a14:foregroundMark x1="62778" y1="7666" x2="62778" y2="7666"/>
                        <a14:foregroundMark x1="60222" y1="8794" x2="60222" y2="8794"/>
                        <a14:foregroundMark x1="60889" y1="8230" x2="60889" y2="8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355">
            <a:off x="8031041" y="4146449"/>
            <a:ext cx="1280626" cy="12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Eyes Clipart Transparent Background and other clipart images on Cliparts  pub™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>
                        <a14:foregroundMark x1="30333" y1="20000" x2="30333" y2="20000"/>
                        <a14:foregroundMark x1="34111" y1="42292" x2="34111" y2="42292"/>
                        <a14:foregroundMark x1="36556" y1="56875" x2="36556" y2="56875"/>
                        <a14:foregroundMark x1="35222" y1="66875" x2="35222" y2="66875"/>
                        <a14:foregroundMark x1="41556" y1="36875" x2="41556" y2="36875"/>
                        <a14:foregroundMark x1="23778" y1="6667" x2="23778" y2="6667"/>
                        <a14:foregroundMark x1="74111" y1="4375" x2="74111" y2="4375"/>
                        <a14:foregroundMark x1="37222" y1="31042" x2="37222" y2="3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89" y="4717824"/>
            <a:ext cx="712331" cy="3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475700" y="4673373"/>
            <a:ext cx="244237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WATCH LIST FOR THIS TERM (IF YOU CAN):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0365" y="6274745"/>
            <a:ext cx="1684026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Charlie and The Chocolate Factory 2005</a:t>
            </a:r>
          </a:p>
        </p:txBody>
      </p:sp>
      <p:pic>
        <p:nvPicPr>
          <p:cNvPr id="1026" name="Picture 2" descr="Free Popcorn Cliparts, Download Free Clip Art, Free Clip Art on Clipart  Librar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203">
            <a:off x="5076551" y="5151623"/>
            <a:ext cx="471746" cy="5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ree Popcorn Cliparts, Download Free Clip Art, Free Clip Art on Clipart  Librar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125">
            <a:off x="6976000" y="6152730"/>
            <a:ext cx="471746" cy="5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363">
            <a:off x="8498212" y="5603388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363">
            <a:off x="5413293" y="6306304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106297" y="5692204"/>
            <a:ext cx="874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The </a:t>
            </a:r>
            <a:r>
              <a:rPr lang="en-GB" sz="1100" b="1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Drana</a:t>
            </a:r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 Maga-scene: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78011" y="5228930"/>
            <a:ext cx="87458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Frantic Assembly: What is Physical Theatre?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11486" y="5204437"/>
            <a:ext cx="946644" cy="949231"/>
          </a:xfrm>
          <a:prstGeom prst="rect">
            <a:avLst/>
          </a:prstGeom>
        </p:spPr>
      </p:pic>
      <p:pic>
        <p:nvPicPr>
          <p:cNvPr id="47" name="Picture 8" descr="Question Mark Background clipart - Information, Question, Text, transparent clip  ar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3000" r="98556">
                        <a14:foregroundMark x1="32667" y1="37258" x2="32667" y2="37258"/>
                        <a14:foregroundMark x1="11667" y1="48387" x2="11667" y2="48387"/>
                        <a14:foregroundMark x1="9444" y1="64355" x2="9444" y2="64355"/>
                        <a14:foregroundMark x1="26556" y1="64677" x2="26556" y2="64677"/>
                        <a14:foregroundMark x1="46889" y1="70000" x2="46889" y2="70000"/>
                        <a14:foregroundMark x1="69667" y1="67742" x2="69667" y2="67742"/>
                        <a14:foregroundMark x1="71000" y1="51452" x2="71000" y2="51452"/>
                        <a14:foregroundMark x1="90778" y1="49032" x2="90778" y2="49032"/>
                        <a14:foregroundMark x1="87889" y1="65323" x2="87889" y2="6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6" y="162621"/>
            <a:ext cx="2458095" cy="16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720638" y="30328"/>
            <a:ext cx="1407073" cy="668773"/>
          </a:xfrm>
          <a:prstGeom prst="wedgeEllipseCallout">
            <a:avLst>
              <a:gd name="adj1" fmla="val -49051"/>
              <a:gd name="adj2" fmla="val 4630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Berlin Sans FB" panose="020E0602020502020306" pitchFamily="34" charset="0"/>
              </a:rPr>
              <a:t>What is promenade theatre?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7627398" y="838534"/>
            <a:ext cx="1425201" cy="706679"/>
          </a:xfrm>
          <a:prstGeom prst="wedgeEllipseCallout">
            <a:avLst>
              <a:gd name="adj1" fmla="val 51048"/>
              <a:gd name="adj2" fmla="val -7464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84121" y="719661"/>
            <a:ext cx="987368" cy="979253"/>
          </a:xfrm>
          <a:prstGeom prst="rect">
            <a:avLst/>
          </a:prstGeom>
        </p:spPr>
      </p:pic>
      <p:sp>
        <p:nvSpPr>
          <p:cNvPr id="56" name="Oval Callout 55"/>
          <p:cNvSpPr/>
          <p:nvPr/>
        </p:nvSpPr>
        <p:spPr>
          <a:xfrm>
            <a:off x="6442395" y="785489"/>
            <a:ext cx="1081254" cy="799935"/>
          </a:xfrm>
          <a:prstGeom prst="wedgeEllipseCallout">
            <a:avLst>
              <a:gd name="adj1" fmla="val 63158"/>
              <a:gd name="adj2" fmla="val 705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4828" y="905526"/>
            <a:ext cx="12945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What performance skills can we use to show emotion?</a:t>
            </a:r>
          </a:p>
        </p:txBody>
      </p:sp>
      <p:sp>
        <p:nvSpPr>
          <p:cNvPr id="49" name="Cloud Callout 48"/>
          <p:cNvSpPr/>
          <p:nvPr/>
        </p:nvSpPr>
        <p:spPr>
          <a:xfrm>
            <a:off x="6081368" y="-7060"/>
            <a:ext cx="1461614" cy="714159"/>
          </a:xfrm>
          <a:prstGeom prst="cloudCallout">
            <a:avLst>
              <a:gd name="adj1" fmla="val -46558"/>
              <a:gd name="adj2" fmla="val 506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6278845" y="38550"/>
            <a:ext cx="12994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Have a go at this Bitesize Drama quiz!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74502" y="817364"/>
            <a:ext cx="1257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Berlin Sans FB" panose="020E0602020502020306" pitchFamily="34" charset="0"/>
              </a:rPr>
              <a:t>What are the constraints of ‘Theatre in The Round?’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7327" y="161298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5" y="1585424"/>
            <a:ext cx="179982" cy="25187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771606" y="1593257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8C9E5-AB00-41E4-8243-678294343D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43668" y="5771140"/>
            <a:ext cx="998422" cy="9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Light Clip Art | Clipart Panda - Free Clipart Images | Camera clip art,  Light clips, Free clip art">
            <a:extLst>
              <a:ext uri="{FF2B5EF4-FFF2-40B4-BE49-F238E27FC236}">
                <a16:creationId xmlns:a16="http://schemas.microsoft.com/office/drawing/2014/main" id="{25AAA01C-B3F7-4B27-93CD-73C5D7B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0"/>
            <a:ext cx="4699358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91479-6F2C-421A-92C7-D8C0BFCCC2F1}"/>
              </a:ext>
            </a:extLst>
          </p:cNvPr>
          <p:cNvSpPr/>
          <p:nvPr/>
        </p:nvSpPr>
        <p:spPr>
          <a:xfrm>
            <a:off x="1115303" y="82409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25F441-DE8B-4CF0-A47A-B5C46B650184}"/>
              </a:ext>
            </a:extLst>
          </p:cNvPr>
          <p:cNvSpPr/>
          <p:nvPr/>
        </p:nvSpPr>
        <p:spPr>
          <a:xfrm>
            <a:off x="977910" y="826315"/>
            <a:ext cx="179982" cy="259393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771350-DD0E-45D4-8C4D-D04A3C1FFD87}"/>
              </a:ext>
            </a:extLst>
          </p:cNvPr>
          <p:cNvSpPr/>
          <p:nvPr/>
        </p:nvSpPr>
        <p:spPr>
          <a:xfrm>
            <a:off x="2650892" y="823386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8302B-8B87-43FA-9BBE-1B2DBF03AAC7}"/>
              </a:ext>
            </a:extLst>
          </p:cNvPr>
          <p:cNvSpPr txBox="1"/>
          <p:nvPr/>
        </p:nvSpPr>
        <p:spPr>
          <a:xfrm>
            <a:off x="724033" y="74269"/>
            <a:ext cx="3215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Just some of the skills you will learn/recall upon this term!</a:t>
            </a: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pic>
        <p:nvPicPr>
          <p:cNvPr id="3" name="Graphic 2" descr="Drama">
            <a:extLst>
              <a:ext uri="{FF2B5EF4-FFF2-40B4-BE49-F238E27FC236}">
                <a16:creationId xmlns:a16="http://schemas.microsoft.com/office/drawing/2014/main" id="{06D9C802-6DFE-48F5-9050-6C6DF0278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1484" y="541643"/>
            <a:ext cx="1067225" cy="10672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77CFA44-8D19-44BF-AF76-D5D3853A2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82488"/>
              </p:ext>
            </p:extLst>
          </p:nvPr>
        </p:nvGraphicFramePr>
        <p:xfrm>
          <a:off x="5067032" y="74269"/>
          <a:ext cx="4023982" cy="39143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8200">
                  <a:extLst>
                    <a:ext uri="{9D8B030D-6E8A-4147-A177-3AD203B41FA5}">
                      <a16:colId xmlns:a16="http://schemas.microsoft.com/office/drawing/2014/main" val="1955688209"/>
                    </a:ext>
                  </a:extLst>
                </a:gridCol>
                <a:gridCol w="2795782">
                  <a:extLst>
                    <a:ext uri="{9D8B030D-6E8A-4147-A177-3AD203B41FA5}">
                      <a16:colId xmlns:a16="http://schemas.microsoft.com/office/drawing/2014/main" val="534439190"/>
                    </a:ext>
                  </a:extLst>
                </a:gridCol>
              </a:tblGrid>
              <a:tr h="1293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83890"/>
                  </a:ext>
                </a:extLst>
              </a:tr>
              <a:tr h="220660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Watch either version of Charlie &amp; The Chocolate Factory</a:t>
                      </a:r>
                      <a:endParaRPr lang="en-GB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8258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 a costume for Willy Wonka with annotations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96505"/>
                  </a:ext>
                </a:extLst>
              </a:tr>
              <a:tr h="555928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have we placed our Drama heads? Create your own ‘Missing Stage Positioning’ puzzle and test your family!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99713"/>
                  </a:ext>
                </a:extLst>
              </a:tr>
              <a:tr h="756843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won a golden ticket! Write a monologue on how you feel! Perform it to your family using the physical and vocal skills on this page!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00034"/>
                  </a:ext>
                </a:extLst>
              </a:tr>
              <a:tr h="383751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memory write down what skills you have learnt and put to practice so far this term.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68613"/>
                  </a:ext>
                </a:extLst>
              </a:tr>
              <a:tr h="534510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a monologue for Charlie after he has been given the chocolate factory – how has his life changed?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16413"/>
                  </a:ext>
                </a:extLst>
              </a:tr>
              <a:tr h="475278">
                <a:tc>
                  <a:txBody>
                    <a:bodyPr/>
                    <a:lstStyle/>
                    <a:p>
                      <a:r>
                        <a:rPr lang="en-GB" sz="105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your own wacky and wonderful confectionary!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37048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856A48F6-7428-4F7F-A846-41F92563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6" y="1471731"/>
            <a:ext cx="4892008" cy="52363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E4FC49-241F-485A-AD9D-800CD3B118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155"/>
          <a:stretch/>
        </p:blipFill>
        <p:spPr>
          <a:xfrm>
            <a:off x="5287000" y="4343214"/>
            <a:ext cx="3663308" cy="2437748"/>
          </a:xfrm>
          <a:prstGeom prst="rect">
            <a:avLst/>
          </a:prstGeom>
        </p:spPr>
      </p:pic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42BE9483-4EE6-4A89-859F-D27027B90560}"/>
              </a:ext>
            </a:extLst>
          </p:cNvPr>
          <p:cNvSpPr/>
          <p:nvPr/>
        </p:nvSpPr>
        <p:spPr>
          <a:xfrm>
            <a:off x="5738075" y="4004797"/>
            <a:ext cx="2761158" cy="4567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positioning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42710B-031E-48D7-932B-4E9ED4089ADD}"/>
              </a:ext>
            </a:extLst>
          </p:cNvPr>
          <p:cNvSpPr/>
          <p:nvPr/>
        </p:nvSpPr>
        <p:spPr>
          <a:xfrm>
            <a:off x="7876056" y="4343214"/>
            <a:ext cx="817275" cy="456763"/>
          </a:xfrm>
          <a:prstGeom prst="rect">
            <a:avLst/>
          </a:prstGeom>
          <a:solidFill>
            <a:srgbClr val="E8E2ED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 descr="Drama">
            <a:extLst>
              <a:ext uri="{FF2B5EF4-FFF2-40B4-BE49-F238E27FC236}">
                <a16:creationId xmlns:a16="http://schemas.microsoft.com/office/drawing/2014/main" id="{5E6F84E6-4891-4A60-B797-F92EA7336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3991" y="4288608"/>
            <a:ext cx="621404" cy="6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557</Words>
  <Application>Microsoft Office PowerPoint</Application>
  <PresentationFormat>On-screen Show (4:3)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42</cp:revision>
  <cp:lastPrinted>2020-12-11T11:32:25Z</cp:lastPrinted>
  <dcterms:created xsi:type="dcterms:W3CDTF">2020-09-03T11:41:40Z</dcterms:created>
  <dcterms:modified xsi:type="dcterms:W3CDTF">2022-02-16T09:32:41Z</dcterms:modified>
</cp:coreProperties>
</file>