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8000"/>
    <a:srgbClr val="FF3300"/>
    <a:srgbClr val="784B90"/>
    <a:srgbClr val="CC0099"/>
    <a:srgbClr val="E8E2ED"/>
    <a:srgbClr val="E6D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02DF-6D65-4273-9F4B-9F445FA1A8C3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F4C97-3F30-4EC8-8445-4CBFDE57E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465A7E-2B20-41A0-9E3B-E79BAF9B114D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2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sv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6D601C3-97B4-4A26-B323-ACBC24BDF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55"/>
          <a:stretch/>
        </p:blipFill>
        <p:spPr>
          <a:xfrm>
            <a:off x="5560525" y="640224"/>
            <a:ext cx="3350552" cy="2446089"/>
          </a:xfrm>
          <a:prstGeom prst="rect">
            <a:avLst/>
          </a:prstGeom>
        </p:spPr>
      </p:pic>
      <p:pic>
        <p:nvPicPr>
          <p:cNvPr id="1028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81" y="14175"/>
            <a:ext cx="3831293" cy="21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1297624">
            <a:off x="-111249" y="64062"/>
            <a:ext cx="2539661" cy="2019282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3010" y="162621"/>
            <a:ext cx="2872446" cy="165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The next scheme </a:t>
            </a:r>
          </a:p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we are </a:t>
            </a:r>
          </a:p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exploring is:</a:t>
            </a:r>
          </a:p>
          <a:p>
            <a:pPr algn="ctr"/>
            <a:endParaRPr lang="en-GB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Ernie’s incredible illucinations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 bwMode="auto">
          <a:xfrm rot="702040">
            <a:off x="402681" y="102033"/>
            <a:ext cx="1908940" cy="16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675" y="36951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PACE</a:t>
            </a:r>
          </a:p>
        </p:txBody>
      </p:sp>
      <p:sp>
        <p:nvSpPr>
          <p:cNvPr id="10" name="TextBox 9"/>
          <p:cNvSpPr txBox="1"/>
          <p:nvPr/>
        </p:nvSpPr>
        <p:spPr>
          <a:xfrm rot="1653323">
            <a:off x="977318" y="276201"/>
            <a:ext cx="1338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4 P’S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5" y="833395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PITCH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453" y="109729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PAUSE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937" y="1412525"/>
            <a:ext cx="19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PROJECTION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CB2731-310F-4894-BB97-BAE1EEA0FAD0}"/>
              </a:ext>
            </a:extLst>
          </p:cNvPr>
          <p:cNvSpPr/>
          <p:nvPr/>
        </p:nvSpPr>
        <p:spPr>
          <a:xfrm>
            <a:off x="6295475" y="128826"/>
            <a:ext cx="174861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Stage Positioning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92F084-BE42-4B80-B1DD-DC662CBA7A0F}"/>
              </a:ext>
            </a:extLst>
          </p:cNvPr>
          <p:cNvSpPr/>
          <p:nvPr/>
        </p:nvSpPr>
        <p:spPr>
          <a:xfrm>
            <a:off x="5948595" y="3184629"/>
            <a:ext cx="244237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Stage Types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C100AFC-B983-40E4-BAEC-1C983D534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96" r="53738" b="38623"/>
          <a:stretch/>
        </p:blipFill>
        <p:spPr>
          <a:xfrm>
            <a:off x="5059218" y="3565758"/>
            <a:ext cx="1990235" cy="1512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83E125-10C6-4261-8EE6-8BA48C3C8E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30" r="-600" b="70045"/>
          <a:stretch/>
        </p:blipFill>
        <p:spPr>
          <a:xfrm>
            <a:off x="7203953" y="3555879"/>
            <a:ext cx="1939587" cy="15220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56C274-B55C-4F45-BC14-4ECB6F9AF6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56" t="29954" b="37665"/>
          <a:stretch/>
        </p:blipFill>
        <p:spPr>
          <a:xfrm>
            <a:off x="5059219" y="5244110"/>
            <a:ext cx="1990235" cy="15121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2502AE7-F993-4647-8D05-CD38479629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377" r="55140"/>
          <a:stretch/>
        </p:blipFill>
        <p:spPr>
          <a:xfrm>
            <a:off x="7169780" y="5244111"/>
            <a:ext cx="1973760" cy="1512167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31AA972-22FF-4E30-8424-65A7C5B4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06326"/>
              </p:ext>
            </p:extLst>
          </p:nvPr>
        </p:nvGraphicFramePr>
        <p:xfrm>
          <a:off x="-15304" y="1752955"/>
          <a:ext cx="5121741" cy="51078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5842">
                  <a:extLst>
                    <a:ext uri="{9D8B030D-6E8A-4147-A177-3AD203B41FA5}">
                      <a16:colId xmlns:a16="http://schemas.microsoft.com/office/drawing/2014/main" val="46091342"/>
                    </a:ext>
                  </a:extLst>
                </a:gridCol>
                <a:gridCol w="3885899">
                  <a:extLst>
                    <a:ext uri="{9D8B030D-6E8A-4147-A177-3AD203B41FA5}">
                      <a16:colId xmlns:a16="http://schemas.microsoft.com/office/drawing/2014/main" val="3326401382"/>
                    </a:ext>
                  </a:extLst>
                </a:gridCol>
              </a:tblGrid>
              <a:tr h="238691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Knowledge/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58966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starting point, idea or inspiration for your devised 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It is what you base your</a:t>
                      </a:r>
                      <a:r>
                        <a:rPr lang="en-US" sz="900" b="0" i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around.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3869"/>
                  </a:ext>
                </a:extLst>
              </a:tr>
              <a:tr h="525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seating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character is questioned by the group about his or her background, </a:t>
                      </a:r>
                      <a:r>
                        <a:rPr lang="en-US" sz="9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motivation.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0776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Image or Freeze frame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GB" sz="900" b="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where the action freezes as if someone has taken a picture midway through a performance. Conveys meaning and highlights the current scene.</a:t>
                      </a:r>
                      <a:endParaRPr lang="en-GB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9860"/>
                  </a:ext>
                </a:extLst>
              </a:tr>
              <a:tr h="525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n-GB" sz="900" b="1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Prop</a:t>
                      </a:r>
                      <a:endParaRPr lang="en-GB" sz="9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genre (type) of drama that tells a story using over exaggerated movement. and physicality. Body as Prop Using your body to create props and objects on stage.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84855"/>
                  </a:ext>
                </a:extLst>
              </a:tr>
              <a:tr h="217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in role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teacher plays a role.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may ask questions of the students, perhaps putting them into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role as well.</a:t>
                      </a:r>
                      <a:endParaRPr lang="en-GB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03549"/>
                  </a:ext>
                </a:extLst>
              </a:tr>
              <a:tr h="277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the process in which something changes from one state to another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8480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Where we move to on and around the stage avoiding the blocking  another actor.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23268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err="1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Storywhoosh</a:t>
                      </a: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interactive storytelling</a:t>
                      </a:r>
                      <a:r>
                        <a:rPr lang="en-GB" sz="900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technique which enables a story to be brought alive by the storyteller and participants.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03396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Characterisation</a:t>
                      </a:r>
                      <a:endParaRPr lang="en-US" sz="9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i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and portraying a personality through voice and movement.</a:t>
                      </a:r>
                      <a:endParaRPr lang="en-GB" sz="900" i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08421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Promenade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promenade theatre there is no formal stage, both the audience and the actors are placed in the same space.</a:t>
                      </a:r>
                      <a:endParaRPr lang="en-GB" sz="9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3470"/>
                  </a:ext>
                </a:extLst>
              </a:tr>
              <a:tr h="249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commentary delivered to accompany a performance.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5292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Soundscape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collection of sounds created either by the actors themselves or by other means like cd/computer.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8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4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Light Clip Art | Clipart Panda - Free Clipart Images | Camera clip art,  Light clips, Free clip art">
            <a:extLst>
              <a:ext uri="{FF2B5EF4-FFF2-40B4-BE49-F238E27FC236}">
                <a16:creationId xmlns:a16="http://schemas.microsoft.com/office/drawing/2014/main" id="{25AAA01C-B3F7-4B27-93CD-73C5D7BA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9" y="0"/>
            <a:ext cx="4699358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791479-6F2C-421A-92C7-D8C0BFCCC2F1}"/>
              </a:ext>
            </a:extLst>
          </p:cNvPr>
          <p:cNvSpPr/>
          <p:nvPr/>
        </p:nvSpPr>
        <p:spPr>
          <a:xfrm>
            <a:off x="1115303" y="824099"/>
            <a:ext cx="281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New Skill/Technique         Retrieval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25F441-DE8B-4CF0-A47A-B5C46B650184}"/>
              </a:ext>
            </a:extLst>
          </p:cNvPr>
          <p:cNvSpPr/>
          <p:nvPr/>
        </p:nvSpPr>
        <p:spPr>
          <a:xfrm>
            <a:off x="977910" y="826315"/>
            <a:ext cx="179982" cy="259393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771350-DD0E-45D4-8C4D-D04A3C1FFD87}"/>
              </a:ext>
            </a:extLst>
          </p:cNvPr>
          <p:cNvSpPr/>
          <p:nvPr/>
        </p:nvSpPr>
        <p:spPr>
          <a:xfrm>
            <a:off x="2650892" y="823386"/>
            <a:ext cx="179982" cy="2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8302B-8B87-43FA-9BBE-1B2DBF03AAC7}"/>
              </a:ext>
            </a:extLst>
          </p:cNvPr>
          <p:cNvSpPr txBox="1"/>
          <p:nvPr/>
        </p:nvSpPr>
        <p:spPr>
          <a:xfrm>
            <a:off x="724033" y="74269"/>
            <a:ext cx="3215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Just some of the skills you will learn/recall upon this term!</a:t>
            </a:r>
            <a:endParaRPr lang="en-GB" sz="14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</p:txBody>
      </p:sp>
      <p:pic>
        <p:nvPicPr>
          <p:cNvPr id="3" name="Graphic 2" descr="Drama">
            <a:extLst>
              <a:ext uri="{FF2B5EF4-FFF2-40B4-BE49-F238E27FC236}">
                <a16:creationId xmlns:a16="http://schemas.microsoft.com/office/drawing/2014/main" id="{06D9C802-6DFE-48F5-9050-6C6DF0278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9974" y="75704"/>
            <a:ext cx="1067225" cy="10672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 descr="Alexander Central Auditorium / Theatre Etiquette">
            <a:extLst>
              <a:ext uri="{FF2B5EF4-FFF2-40B4-BE49-F238E27FC236}">
                <a16:creationId xmlns:a16="http://schemas.microsoft.com/office/drawing/2014/main" id="{9E9E953F-8AAB-4A2F-B1A6-9F9F9B07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03" y="3957078"/>
            <a:ext cx="4398087" cy="3062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ree Person Talking Clipart, Download Free Clip Art, Free Clip Art on  Clipart Library">
            <a:extLst>
              <a:ext uri="{FF2B5EF4-FFF2-40B4-BE49-F238E27FC236}">
                <a16:creationId xmlns:a16="http://schemas.microsoft.com/office/drawing/2014/main" id="{FC4BA3ED-A2FF-4AB3-AA7B-64BA9122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300" y="4027548"/>
            <a:ext cx="848405" cy="7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Feetsies | Free Images at Clker.com - vector clip art online, royalty free  &amp; public domain | Clip art, Feet, Free clip art">
            <a:extLst>
              <a:ext uri="{FF2B5EF4-FFF2-40B4-BE49-F238E27FC236}">
                <a16:creationId xmlns:a16="http://schemas.microsoft.com/office/drawing/2014/main" id="{BDA7F1F8-6F1C-412A-B838-8C2ED7E2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55" y="3744734"/>
            <a:ext cx="1209241" cy="15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A888B70-CDCD-4E16-93E1-057A48F29D7C}"/>
              </a:ext>
            </a:extLst>
          </p:cNvPr>
          <p:cNvSpPr/>
          <p:nvPr/>
        </p:nvSpPr>
        <p:spPr>
          <a:xfrm>
            <a:off x="5332307" y="3666436"/>
            <a:ext cx="3569791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BUT DO ENJOY YOURSELVES</a:t>
            </a:r>
            <a:r>
              <a:rPr lang="en-GB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!</a:t>
            </a:r>
            <a:endParaRPr lang="en-GB" sz="1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9" name="Picture 12" descr="Free Garbage Cliparts, Download Free Clip Art, Free Clip Art on Clipart  Library">
            <a:extLst>
              <a:ext uri="{FF2B5EF4-FFF2-40B4-BE49-F238E27FC236}">
                <a16:creationId xmlns:a16="http://schemas.microsoft.com/office/drawing/2014/main" id="{0DFC25A7-9A54-4D02-BFD8-C6DE99C0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90000" l="500" r="100000">
                        <a14:foregroundMark x1="63500" y1="32000" x2="63500" y2="32000"/>
                        <a14:foregroundMark x1="70500" y1="33667" x2="70500" y2="33667"/>
                        <a14:foregroundMark x1="72000" y1="32000" x2="72000" y2="32000"/>
                        <a14:foregroundMark x1="67500" y1="31667" x2="67500" y2="31667"/>
                        <a14:foregroundMark x1="60500" y1="37000" x2="60500" y2="37000"/>
                        <a14:foregroundMark x1="58500" y1="37667" x2="58500" y2="37667"/>
                        <a14:foregroundMark x1="63500" y1="40333" x2="63500" y2="40333"/>
                        <a14:foregroundMark x1="68500" y1="41000" x2="68500" y2="41000"/>
                        <a14:foregroundMark x1="70500" y1="39000" x2="7050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0681">
            <a:off x="8538376" y="5457547"/>
            <a:ext cx="1209363" cy="18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ee Free Cell Phone Clipart, Download Free Clip Art, Free Clip Art on  Clipart Library">
            <a:extLst>
              <a:ext uri="{FF2B5EF4-FFF2-40B4-BE49-F238E27FC236}">
                <a16:creationId xmlns:a16="http://schemas.microsoft.com/office/drawing/2014/main" id="{3F09BC69-90EF-460A-8766-608431FB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02" y="4058979"/>
            <a:ext cx="924356" cy="944651"/>
          </a:xfrm>
          <a:prstGeom prst="rect">
            <a:avLst/>
          </a:prstGeom>
          <a:noFill/>
          <a:ex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0442EC0-91F8-4922-9488-A17FE955BA92}"/>
              </a:ext>
            </a:extLst>
          </p:cNvPr>
          <p:cNvSpPr/>
          <p:nvPr/>
        </p:nvSpPr>
        <p:spPr>
          <a:xfrm>
            <a:off x="8208682" y="5987624"/>
            <a:ext cx="1034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leave any rubbish behind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89C4DA-6E3E-42F5-8750-3387AD2DC7B8}"/>
              </a:ext>
            </a:extLst>
          </p:cNvPr>
          <p:cNvSpPr/>
          <p:nvPr/>
        </p:nvSpPr>
        <p:spPr>
          <a:xfrm>
            <a:off x="6692850" y="4084536"/>
            <a:ext cx="1153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Turn OFF your phone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B12E38-0533-4F84-A1D7-BC9CC45FD431}"/>
              </a:ext>
            </a:extLst>
          </p:cNvPr>
          <p:cNvSpPr/>
          <p:nvPr/>
        </p:nvSpPr>
        <p:spPr>
          <a:xfrm>
            <a:off x="4857923" y="4089912"/>
            <a:ext cx="1369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put your feet up on the chair in front of you</a:t>
            </a:r>
          </a:p>
        </p:txBody>
      </p:sp>
      <p:pic>
        <p:nvPicPr>
          <p:cNvPr id="24" name="Picture 10" descr="Free Person Walking Clipart, Download Free Clip Art, Free Clip Art on  Clipart Library">
            <a:extLst>
              <a:ext uri="{FF2B5EF4-FFF2-40B4-BE49-F238E27FC236}">
                <a16:creationId xmlns:a16="http://schemas.microsoft.com/office/drawing/2014/main" id="{FEACEDB3-63D9-4E3A-80F0-0724184B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95" r="100000">
                        <a14:foregroundMark x1="84524" y1="18640" x2="84524" y2="1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35" y="6045351"/>
            <a:ext cx="631745" cy="8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321B7A3-1EC9-4194-B5F2-26AE92B334D0}"/>
              </a:ext>
            </a:extLst>
          </p:cNvPr>
          <p:cNvSpPr/>
          <p:nvPr/>
        </p:nvSpPr>
        <p:spPr>
          <a:xfrm>
            <a:off x="5475528" y="6403123"/>
            <a:ext cx="24272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get out of your seat unless you have asked a member of staff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EE94D8-A9CC-4064-B39C-7AE0217C3CCF}"/>
              </a:ext>
            </a:extLst>
          </p:cNvPr>
          <p:cNvSpPr/>
          <p:nvPr/>
        </p:nvSpPr>
        <p:spPr>
          <a:xfrm>
            <a:off x="7976439" y="4078391"/>
            <a:ext cx="1459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talk/shout whilst watching a performance/show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B77CFA44-8D19-44BF-AF76-D5D3853A2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30755"/>
              </p:ext>
            </p:extLst>
          </p:nvPr>
        </p:nvGraphicFramePr>
        <p:xfrm>
          <a:off x="5575175" y="74269"/>
          <a:ext cx="3257868" cy="3397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4367">
                  <a:extLst>
                    <a:ext uri="{9D8B030D-6E8A-4147-A177-3AD203B41FA5}">
                      <a16:colId xmlns:a16="http://schemas.microsoft.com/office/drawing/2014/main" val="1955688209"/>
                    </a:ext>
                  </a:extLst>
                </a:gridCol>
                <a:gridCol w="2263501">
                  <a:extLst>
                    <a:ext uri="{9D8B030D-6E8A-4147-A177-3AD203B41FA5}">
                      <a16:colId xmlns:a16="http://schemas.microsoft.com/office/drawing/2014/main" val="534439190"/>
                    </a:ext>
                  </a:extLst>
                </a:gridCol>
              </a:tblGrid>
              <a:tr h="30066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83890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 Theatre Etiquette poster</a:t>
                      </a:r>
                      <a:endParaRPr lang="en-GB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58258"/>
                  </a:ext>
                </a:extLst>
              </a:tr>
              <a:tr h="439586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Sketch out a Theatre in the Round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96505"/>
                  </a:ext>
                </a:extLst>
              </a:tr>
              <a:tr h="410280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Conduct research on the playwright Alan 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Ayckbourn</a:t>
                      </a:r>
                      <a:endParaRPr lang="en-GB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99713"/>
                  </a:ext>
                </a:extLst>
              </a:tr>
              <a:tr h="410280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 a costume for one of the illucinations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00034"/>
                  </a:ext>
                </a:extLst>
              </a:tr>
              <a:tr h="410280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 Physical &amp; Vocal Skills quiz and host with family!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68613"/>
                  </a:ext>
                </a:extLst>
              </a:tr>
              <a:tr h="571461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down the main dramatic skills you have learnt so far during this scheme.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16413"/>
                  </a:ext>
                </a:extLst>
              </a:tr>
              <a:tr h="508135"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a costume design for Aunty May in the boxing fight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37048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856A48F6-7428-4F7F-A846-41F9256394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86" y="1471731"/>
            <a:ext cx="4892008" cy="52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6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431</Words>
  <Application>Microsoft Office PowerPoint</Application>
  <PresentationFormat>On-screen Show (4:3)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Accent SF</vt:lpstr>
      <vt:lpstr>Arial</vt:lpstr>
      <vt:lpstr>Berlin Sans FB</vt:lpstr>
      <vt:lpstr>Berlin Sans FB Demi</vt:lpstr>
      <vt:lpstr>Calibri</vt:lpstr>
      <vt:lpstr>Century Gothic</vt:lpstr>
      <vt:lpstr>Invite Engraved SF</vt:lpstr>
      <vt:lpstr>Palatino Linotype</vt:lpstr>
      <vt:lpstr>Wingdings</vt:lpstr>
      <vt:lpstr>1_Elemental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Gash,Eleanor</dc:creator>
  <cp:lastModifiedBy>Sarah Walker</cp:lastModifiedBy>
  <cp:revision>39</cp:revision>
  <cp:lastPrinted>2020-12-11T11:32:25Z</cp:lastPrinted>
  <dcterms:created xsi:type="dcterms:W3CDTF">2020-09-03T11:41:40Z</dcterms:created>
  <dcterms:modified xsi:type="dcterms:W3CDTF">2021-12-20T16:01:01Z</dcterms:modified>
</cp:coreProperties>
</file>